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62" r:id="rId5"/>
    <p:sldId id="261" r:id="rId6"/>
    <p:sldId id="263" r:id="rId7"/>
    <p:sldId id="264" r:id="rId8"/>
    <p:sldId id="285" r:id="rId9"/>
    <p:sldId id="286" r:id="rId10"/>
    <p:sldId id="290" r:id="rId11"/>
    <p:sldId id="294" r:id="rId12"/>
    <p:sldId id="288" r:id="rId13"/>
    <p:sldId id="289" r:id="rId14"/>
    <p:sldId id="318" r:id="rId15"/>
    <p:sldId id="325" r:id="rId16"/>
    <p:sldId id="340" r:id="rId17"/>
    <p:sldId id="341" r:id="rId18"/>
    <p:sldId id="337" r:id="rId19"/>
    <p:sldId id="342" r:id="rId20"/>
    <p:sldId id="339" r:id="rId21"/>
    <p:sldId id="345" r:id="rId22"/>
    <p:sldId id="333" r:id="rId23"/>
    <p:sldId id="334" r:id="rId24"/>
    <p:sldId id="344" r:id="rId25"/>
    <p:sldId id="335" r:id="rId26"/>
    <p:sldId id="343" r:id="rId27"/>
    <p:sldId id="354" r:id="rId28"/>
    <p:sldId id="347" r:id="rId29"/>
    <p:sldId id="348" r:id="rId30"/>
    <p:sldId id="352" r:id="rId31"/>
    <p:sldId id="336" r:id="rId32"/>
    <p:sldId id="349" r:id="rId33"/>
    <p:sldId id="350" r:id="rId34"/>
    <p:sldId id="351" r:id="rId35"/>
    <p:sldId id="353" r:id="rId36"/>
    <p:sldId id="355" r:id="rId37"/>
    <p:sldId id="277" r:id="rId3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8286FE-AD32-4447-86C1-77413579D091}" v="230" dt="2024-06-21T04:57:49.272"/>
    <p1510:client id="{DAA9AF9A-552A-4F06-8922-2926684ACCCF}" v="10" dt="2024-06-21T01:48:05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8100-BB3E-704C-B834-FA4F1FC69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5C5FE-F2F3-CB01-9E38-497775097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7B0F6-1F11-7C42-5262-EB003258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EB35F-AB3F-7D67-9706-60C87A8C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6AFD4-4B0A-92CA-5790-FB00366B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829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EA57-C273-FD1C-AE52-E2C7E352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3D457-95C2-CFCC-F6DD-8F0365991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8CAF4-6A24-3584-C2E2-574DDE80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05DBB-1A2B-C263-F230-66167FCD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2FC09-C29C-89C1-5865-D747C320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374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891AD-A9A0-8C20-9618-C084AD35D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B711F-F4EB-C035-4D02-DBF87E9CD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F9FC7-6BC3-0797-1F44-0CD8A173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103B6-493D-9987-C373-7BD55770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80E8D-8CC9-B128-AB06-28325DD9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3791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6/22/2024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84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2821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62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431B-C5BE-B2E2-AF6F-62C7A9DF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EA0EC-6A57-AE8B-5791-F6AE9F244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55CEA-72B9-4C3B-5999-9752D97D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8A1A3-8969-C2F5-A522-5C921501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5056-43CF-96C7-EFD3-671BC415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697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A34B-351B-5139-A052-679004B7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98443-A0B8-9045-B4A0-69081A2B4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027B7-2C8D-AC79-C84D-CA64FD8A5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81018-EA00-FCE8-1FBC-27FCDFCAF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810D2-0F26-2953-1DAB-81D185D6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3928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CD8E-6EAE-F241-8658-68E8E940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49E91-616E-F19F-A2FC-2FBA13915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D7C18-9C9B-D10E-420C-761197A20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FF168-7426-C921-91F9-407BD691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60A8C-B524-13BE-B55B-5D4B4A23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E0054-C441-9246-7CEF-2E338C90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581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7235-A291-95AE-0884-D9D3F4C8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626D1-4E05-181C-DFAA-AA19B658C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A0E8C-AFE3-4B14-B537-EB85BD836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34655-FDB9-91D2-6131-636AD02D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C6B4D-1F75-CC39-536F-379E43D40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6B0DF-9D06-E662-2017-1DDADB04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3C326-7863-83DE-D7D6-FF8029D5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27FBC-364D-3BDB-2977-47BAB362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40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2D89-847B-C208-FCE8-2AC8721A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F7E0C-FCEB-0122-34D0-622D4CBB9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9A52E-6F6D-059F-05EC-86CB28A03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435CD-9AA6-34EE-CC13-CEBA6897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212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445CC-C764-A8BD-B40A-78D9F645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349D5-B190-5255-FC5E-23DCB945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85070-F7FE-8B22-1A03-AFBF3E41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634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1576-3AC2-A930-C271-7132FD29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85D28-BADC-BEE2-F074-7F15E73E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B8C9-8E67-72D7-5A26-7FBECED3D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AF102-7237-32F5-88F7-C466EF34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3BE9F-57CF-9D21-686A-0D74A2558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0B200-0972-6125-1F79-E94B1FD4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43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AFCF-A2D7-054B-5A85-B2B0599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0B7C4-1F67-B4D6-8512-33E249FB1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A86D0-E7F6-940E-DB8C-98E2B9D52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28D8C-C936-7288-9884-20C6113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E32DE-218D-96A6-97D4-4276D0AF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3F23-53E5-A106-756E-7F3468F5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502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1EE28-5A83-E205-7F39-DEFC8C71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D8C23-ACBC-BE05-B453-7366A9B55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E848D-7EF2-5CFF-55B3-1895AC32F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58808F-11AF-4512-9BA2-B1A8EEFFD6DC}" type="datetimeFigureOut">
              <a:rPr lang="vi-VN" smtClean="0"/>
              <a:t>22/06/2024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586D3-9876-FE2C-368A-A8A34F4C4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E0638-9040-79EC-670B-152838280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9DD84-D945-4234-9904-5F4EAE4A78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477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nt0201/pirmanager" TargetMode="Externa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nt0201/pirmanager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783771" y="2737997"/>
            <a:ext cx="10506270" cy="11459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 PHẦN CỨNG VÀ TRUYỀN THÔNG RF CHO HỆ THỐNG THU THẬP DỮ LIỆU PIR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783771" y="4308379"/>
            <a:ext cx="7197270" cy="848793"/>
          </a:xfrm>
          <a:prstGeom prst="rect">
            <a:avLst/>
          </a:prstGeom>
        </p:spPr>
        <p:txBody>
          <a:bodyPr numCol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 THÁI SƠN - NGUYỄN VĂN MỪNG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290BDA4-AB92-C116-B7FD-1D28C80DE932}"/>
              </a:ext>
            </a:extLst>
          </p:cNvPr>
          <p:cNvSpPr txBox="1">
            <a:spLocks/>
          </p:cNvSpPr>
          <p:nvPr/>
        </p:nvSpPr>
        <p:spPr>
          <a:xfrm>
            <a:off x="783771" y="1889204"/>
            <a:ext cx="7197270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CÁO ĐỒ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ÁN I 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TRIỂN KHAI: 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endParaRPr lang="en-US" sz="3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7D937-B07E-D131-20FF-7BE33FAE1DC1}"/>
              </a:ext>
            </a:extLst>
          </p:cNvPr>
          <p:cNvSpPr txBox="1"/>
          <p:nvPr/>
        </p:nvSpPr>
        <p:spPr>
          <a:xfrm>
            <a:off x="74101" y="806341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Mạch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PIR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cho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giá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trị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từ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0 - 4095</a:t>
            </a:r>
            <a:endParaRPr lang="vi-VN" sz="2600" b="1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pic>
        <p:nvPicPr>
          <p:cNvPr id="2" name="Hình ảnh 1" descr="Ảnh có chứa biểu đồ, Bản vẽ kỹ thuật, Kế hoạch, sơ đồ&#10;&#10;Mô tả được tự động tạo">
            <a:extLst>
              <a:ext uri="{FF2B5EF4-FFF2-40B4-BE49-F238E27FC236}">
                <a16:creationId xmlns:a16="http://schemas.microsoft.com/office/drawing/2014/main" id="{BAD689FC-A8B1-8641-C354-E54568B9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79" y="1297459"/>
            <a:ext cx="6250844" cy="51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2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TRIỂN KHAI: 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endParaRPr lang="en-US" sz="300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1739623-2933-7701-2116-B4FBE3AB6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241471" y="1450865"/>
            <a:ext cx="548640" cy="548640"/>
          </a:xfrm>
          <a:prstGeom prst="rect">
            <a:avLst/>
          </a:prstGeom>
        </p:spPr>
      </p:pic>
      <p:sp>
        <p:nvSpPr>
          <p:cNvPr id="3" name="Graphic 6">
            <a:extLst>
              <a:ext uri="{FF2B5EF4-FFF2-40B4-BE49-F238E27FC236}">
                <a16:creationId xmlns:a16="http://schemas.microsoft.com/office/drawing/2014/main" id="{13F31AC5-0326-AA99-1FAA-6B331983D0FE}"/>
              </a:ext>
            </a:extLst>
          </p:cNvPr>
          <p:cNvSpPr/>
          <p:nvPr/>
        </p:nvSpPr>
        <p:spPr>
          <a:xfrm>
            <a:off x="5824688" y="2747756"/>
            <a:ext cx="1274800" cy="1274800"/>
          </a:xfrm>
          <a:custGeom>
            <a:avLst/>
            <a:gdLst>
              <a:gd name="connsiteX0" fmla="*/ 904379 w 1291970"/>
              <a:gd name="connsiteY0" fmla="*/ 0 h 1291970"/>
              <a:gd name="connsiteX1" fmla="*/ 387591 w 1291970"/>
              <a:gd name="connsiteY1" fmla="*/ 0 h 1291970"/>
              <a:gd name="connsiteX2" fmla="*/ 258394 w 1291970"/>
              <a:gd name="connsiteY2" fmla="*/ 129197 h 1291970"/>
              <a:gd name="connsiteX3" fmla="*/ 258394 w 1291970"/>
              <a:gd name="connsiteY3" fmla="*/ 1162773 h 1291970"/>
              <a:gd name="connsiteX4" fmla="*/ 387591 w 1291970"/>
              <a:gd name="connsiteY4" fmla="*/ 1291970 h 1291970"/>
              <a:gd name="connsiteX5" fmla="*/ 904379 w 1291970"/>
              <a:gd name="connsiteY5" fmla="*/ 1291970 h 1291970"/>
              <a:gd name="connsiteX6" fmla="*/ 1033576 w 1291970"/>
              <a:gd name="connsiteY6" fmla="*/ 1162773 h 1291970"/>
              <a:gd name="connsiteX7" fmla="*/ 1033576 w 1291970"/>
              <a:gd name="connsiteY7" fmla="*/ 129197 h 1291970"/>
              <a:gd name="connsiteX8" fmla="*/ 904379 w 1291970"/>
              <a:gd name="connsiteY8" fmla="*/ 0 h 1291970"/>
              <a:gd name="connsiteX9" fmla="*/ 387591 w 1291970"/>
              <a:gd name="connsiteY9" fmla="*/ 1162773 h 1291970"/>
              <a:gd name="connsiteX10" fmla="*/ 387591 w 1291970"/>
              <a:gd name="connsiteY10" fmla="*/ 129197 h 1291970"/>
              <a:gd name="connsiteX11" fmla="*/ 904379 w 1291970"/>
              <a:gd name="connsiteY11" fmla="*/ 129197 h 1291970"/>
              <a:gd name="connsiteX12" fmla="*/ 904444 w 1291970"/>
              <a:gd name="connsiteY12" fmla="*/ 1162773 h 1291970"/>
              <a:gd name="connsiteX13" fmla="*/ 387591 w 1291970"/>
              <a:gd name="connsiteY13" fmla="*/ 1162773 h 1291970"/>
              <a:gd name="connsiteX14" fmla="*/ 64599 w 1291970"/>
              <a:gd name="connsiteY14" fmla="*/ 322993 h 1291970"/>
              <a:gd name="connsiteX15" fmla="*/ 193796 w 1291970"/>
              <a:gd name="connsiteY15" fmla="*/ 322993 h 1291970"/>
              <a:gd name="connsiteX16" fmla="*/ 193796 w 1291970"/>
              <a:gd name="connsiteY16" fmla="*/ 193796 h 1291970"/>
              <a:gd name="connsiteX17" fmla="*/ 64599 w 1291970"/>
              <a:gd name="connsiteY17" fmla="*/ 193796 h 1291970"/>
              <a:gd name="connsiteX18" fmla="*/ 64599 w 1291970"/>
              <a:gd name="connsiteY18" fmla="*/ 226095 h 1291970"/>
              <a:gd name="connsiteX19" fmla="*/ 0 w 1291970"/>
              <a:gd name="connsiteY19" fmla="*/ 226095 h 1291970"/>
              <a:gd name="connsiteX20" fmla="*/ 0 w 1291970"/>
              <a:gd name="connsiteY20" fmla="*/ 290693 h 1291970"/>
              <a:gd name="connsiteX21" fmla="*/ 64599 w 1291970"/>
              <a:gd name="connsiteY21" fmla="*/ 290693 h 1291970"/>
              <a:gd name="connsiteX22" fmla="*/ 1227372 w 1291970"/>
              <a:gd name="connsiteY22" fmla="*/ 193796 h 1291970"/>
              <a:gd name="connsiteX23" fmla="*/ 1098175 w 1291970"/>
              <a:gd name="connsiteY23" fmla="*/ 193796 h 1291970"/>
              <a:gd name="connsiteX24" fmla="*/ 1098175 w 1291970"/>
              <a:gd name="connsiteY24" fmla="*/ 322993 h 1291970"/>
              <a:gd name="connsiteX25" fmla="*/ 1227372 w 1291970"/>
              <a:gd name="connsiteY25" fmla="*/ 322993 h 1291970"/>
              <a:gd name="connsiteX26" fmla="*/ 1227372 w 1291970"/>
              <a:gd name="connsiteY26" fmla="*/ 290693 h 1291970"/>
              <a:gd name="connsiteX27" fmla="*/ 1291970 w 1291970"/>
              <a:gd name="connsiteY27" fmla="*/ 290693 h 1291970"/>
              <a:gd name="connsiteX28" fmla="*/ 1291970 w 1291970"/>
              <a:gd name="connsiteY28" fmla="*/ 226095 h 1291970"/>
              <a:gd name="connsiteX29" fmla="*/ 1227372 w 1291970"/>
              <a:gd name="connsiteY29" fmla="*/ 226095 h 1291970"/>
              <a:gd name="connsiteX30" fmla="*/ 64599 w 1291970"/>
              <a:gd name="connsiteY30" fmla="*/ 581387 h 1291970"/>
              <a:gd name="connsiteX31" fmla="*/ 193796 w 1291970"/>
              <a:gd name="connsiteY31" fmla="*/ 581387 h 1291970"/>
              <a:gd name="connsiteX32" fmla="*/ 193796 w 1291970"/>
              <a:gd name="connsiteY32" fmla="*/ 452190 h 1291970"/>
              <a:gd name="connsiteX33" fmla="*/ 64599 w 1291970"/>
              <a:gd name="connsiteY33" fmla="*/ 452190 h 1291970"/>
              <a:gd name="connsiteX34" fmla="*/ 64599 w 1291970"/>
              <a:gd name="connsiteY34" fmla="*/ 484489 h 1291970"/>
              <a:gd name="connsiteX35" fmla="*/ 0 w 1291970"/>
              <a:gd name="connsiteY35" fmla="*/ 484489 h 1291970"/>
              <a:gd name="connsiteX36" fmla="*/ 0 w 1291970"/>
              <a:gd name="connsiteY36" fmla="*/ 549087 h 1291970"/>
              <a:gd name="connsiteX37" fmla="*/ 64599 w 1291970"/>
              <a:gd name="connsiteY37" fmla="*/ 549087 h 1291970"/>
              <a:gd name="connsiteX38" fmla="*/ 1227372 w 1291970"/>
              <a:gd name="connsiteY38" fmla="*/ 452190 h 1291970"/>
              <a:gd name="connsiteX39" fmla="*/ 1098175 w 1291970"/>
              <a:gd name="connsiteY39" fmla="*/ 452190 h 1291970"/>
              <a:gd name="connsiteX40" fmla="*/ 1098175 w 1291970"/>
              <a:gd name="connsiteY40" fmla="*/ 581387 h 1291970"/>
              <a:gd name="connsiteX41" fmla="*/ 1227372 w 1291970"/>
              <a:gd name="connsiteY41" fmla="*/ 581387 h 1291970"/>
              <a:gd name="connsiteX42" fmla="*/ 1227372 w 1291970"/>
              <a:gd name="connsiteY42" fmla="*/ 549087 h 1291970"/>
              <a:gd name="connsiteX43" fmla="*/ 1291970 w 1291970"/>
              <a:gd name="connsiteY43" fmla="*/ 549087 h 1291970"/>
              <a:gd name="connsiteX44" fmla="*/ 1291970 w 1291970"/>
              <a:gd name="connsiteY44" fmla="*/ 484489 h 1291970"/>
              <a:gd name="connsiteX45" fmla="*/ 1227372 w 1291970"/>
              <a:gd name="connsiteY45" fmla="*/ 484489 h 1291970"/>
              <a:gd name="connsiteX46" fmla="*/ 64599 w 1291970"/>
              <a:gd name="connsiteY46" fmla="*/ 839781 h 1291970"/>
              <a:gd name="connsiteX47" fmla="*/ 193796 w 1291970"/>
              <a:gd name="connsiteY47" fmla="*/ 839781 h 1291970"/>
              <a:gd name="connsiteX48" fmla="*/ 193796 w 1291970"/>
              <a:gd name="connsiteY48" fmla="*/ 710584 h 1291970"/>
              <a:gd name="connsiteX49" fmla="*/ 64599 w 1291970"/>
              <a:gd name="connsiteY49" fmla="*/ 710584 h 1291970"/>
              <a:gd name="connsiteX50" fmla="*/ 64599 w 1291970"/>
              <a:gd name="connsiteY50" fmla="*/ 742883 h 1291970"/>
              <a:gd name="connsiteX51" fmla="*/ 0 w 1291970"/>
              <a:gd name="connsiteY51" fmla="*/ 742883 h 1291970"/>
              <a:gd name="connsiteX52" fmla="*/ 0 w 1291970"/>
              <a:gd name="connsiteY52" fmla="*/ 807481 h 1291970"/>
              <a:gd name="connsiteX53" fmla="*/ 64599 w 1291970"/>
              <a:gd name="connsiteY53" fmla="*/ 807481 h 1291970"/>
              <a:gd name="connsiteX54" fmla="*/ 1227372 w 1291970"/>
              <a:gd name="connsiteY54" fmla="*/ 710584 h 1291970"/>
              <a:gd name="connsiteX55" fmla="*/ 1098175 w 1291970"/>
              <a:gd name="connsiteY55" fmla="*/ 710584 h 1291970"/>
              <a:gd name="connsiteX56" fmla="*/ 1098175 w 1291970"/>
              <a:gd name="connsiteY56" fmla="*/ 839781 h 1291970"/>
              <a:gd name="connsiteX57" fmla="*/ 1227372 w 1291970"/>
              <a:gd name="connsiteY57" fmla="*/ 839781 h 1291970"/>
              <a:gd name="connsiteX58" fmla="*/ 1227372 w 1291970"/>
              <a:gd name="connsiteY58" fmla="*/ 807481 h 1291970"/>
              <a:gd name="connsiteX59" fmla="*/ 1291970 w 1291970"/>
              <a:gd name="connsiteY59" fmla="*/ 807481 h 1291970"/>
              <a:gd name="connsiteX60" fmla="*/ 1291970 w 1291970"/>
              <a:gd name="connsiteY60" fmla="*/ 742883 h 1291970"/>
              <a:gd name="connsiteX61" fmla="*/ 1227372 w 1291970"/>
              <a:gd name="connsiteY61" fmla="*/ 742883 h 1291970"/>
              <a:gd name="connsiteX62" fmla="*/ 64599 w 1291970"/>
              <a:gd name="connsiteY62" fmla="*/ 1098175 h 1291970"/>
              <a:gd name="connsiteX63" fmla="*/ 193796 w 1291970"/>
              <a:gd name="connsiteY63" fmla="*/ 1098175 h 1291970"/>
              <a:gd name="connsiteX64" fmla="*/ 193796 w 1291970"/>
              <a:gd name="connsiteY64" fmla="*/ 968978 h 1291970"/>
              <a:gd name="connsiteX65" fmla="*/ 64599 w 1291970"/>
              <a:gd name="connsiteY65" fmla="*/ 968978 h 1291970"/>
              <a:gd name="connsiteX66" fmla="*/ 64599 w 1291970"/>
              <a:gd name="connsiteY66" fmla="*/ 1001277 h 1291970"/>
              <a:gd name="connsiteX67" fmla="*/ 0 w 1291970"/>
              <a:gd name="connsiteY67" fmla="*/ 1001277 h 1291970"/>
              <a:gd name="connsiteX68" fmla="*/ 0 w 1291970"/>
              <a:gd name="connsiteY68" fmla="*/ 1065875 h 1291970"/>
              <a:gd name="connsiteX69" fmla="*/ 64599 w 1291970"/>
              <a:gd name="connsiteY69" fmla="*/ 1065875 h 1291970"/>
              <a:gd name="connsiteX70" fmla="*/ 1227372 w 1291970"/>
              <a:gd name="connsiteY70" fmla="*/ 968978 h 1291970"/>
              <a:gd name="connsiteX71" fmla="*/ 1098175 w 1291970"/>
              <a:gd name="connsiteY71" fmla="*/ 968978 h 1291970"/>
              <a:gd name="connsiteX72" fmla="*/ 1098175 w 1291970"/>
              <a:gd name="connsiteY72" fmla="*/ 1098175 h 1291970"/>
              <a:gd name="connsiteX73" fmla="*/ 1227372 w 1291970"/>
              <a:gd name="connsiteY73" fmla="*/ 1098175 h 1291970"/>
              <a:gd name="connsiteX74" fmla="*/ 1227372 w 1291970"/>
              <a:gd name="connsiteY74" fmla="*/ 1065875 h 1291970"/>
              <a:gd name="connsiteX75" fmla="*/ 1291970 w 1291970"/>
              <a:gd name="connsiteY75" fmla="*/ 1065875 h 1291970"/>
              <a:gd name="connsiteX76" fmla="*/ 1291970 w 1291970"/>
              <a:gd name="connsiteY76" fmla="*/ 1001277 h 1291970"/>
              <a:gd name="connsiteX77" fmla="*/ 1227372 w 1291970"/>
              <a:gd name="connsiteY77" fmla="*/ 1001277 h 129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91970" h="1291970">
                <a:moveTo>
                  <a:pt x="904379" y="0"/>
                </a:moveTo>
                <a:lnTo>
                  <a:pt x="387591" y="0"/>
                </a:lnTo>
                <a:cubicBezTo>
                  <a:pt x="316339" y="0"/>
                  <a:pt x="258394" y="57945"/>
                  <a:pt x="258394" y="129197"/>
                </a:cubicBezTo>
                <a:lnTo>
                  <a:pt x="258394" y="1162773"/>
                </a:lnTo>
                <a:cubicBezTo>
                  <a:pt x="258394" y="1234025"/>
                  <a:pt x="316339" y="1291970"/>
                  <a:pt x="387591" y="1291970"/>
                </a:cubicBezTo>
                <a:lnTo>
                  <a:pt x="904379" y="1291970"/>
                </a:lnTo>
                <a:cubicBezTo>
                  <a:pt x="975631" y="1291970"/>
                  <a:pt x="1033576" y="1234025"/>
                  <a:pt x="1033576" y="1162773"/>
                </a:cubicBezTo>
                <a:lnTo>
                  <a:pt x="1033576" y="129197"/>
                </a:lnTo>
                <a:cubicBezTo>
                  <a:pt x="1033576" y="57945"/>
                  <a:pt x="975631" y="0"/>
                  <a:pt x="904379" y="0"/>
                </a:cubicBezTo>
                <a:close/>
                <a:moveTo>
                  <a:pt x="387591" y="1162773"/>
                </a:moveTo>
                <a:lnTo>
                  <a:pt x="387591" y="129197"/>
                </a:lnTo>
                <a:lnTo>
                  <a:pt x="904379" y="129197"/>
                </a:lnTo>
                <a:lnTo>
                  <a:pt x="904444" y="1162773"/>
                </a:lnTo>
                <a:lnTo>
                  <a:pt x="387591" y="1162773"/>
                </a:lnTo>
                <a:close/>
                <a:moveTo>
                  <a:pt x="64599" y="322993"/>
                </a:moveTo>
                <a:lnTo>
                  <a:pt x="193796" y="322993"/>
                </a:lnTo>
                <a:lnTo>
                  <a:pt x="193796" y="193796"/>
                </a:lnTo>
                <a:lnTo>
                  <a:pt x="64599" y="193796"/>
                </a:lnTo>
                <a:lnTo>
                  <a:pt x="64599" y="226095"/>
                </a:lnTo>
                <a:lnTo>
                  <a:pt x="0" y="226095"/>
                </a:lnTo>
                <a:lnTo>
                  <a:pt x="0" y="290693"/>
                </a:lnTo>
                <a:lnTo>
                  <a:pt x="64599" y="290693"/>
                </a:lnTo>
                <a:close/>
                <a:moveTo>
                  <a:pt x="1227372" y="193796"/>
                </a:moveTo>
                <a:lnTo>
                  <a:pt x="1098175" y="193796"/>
                </a:lnTo>
                <a:lnTo>
                  <a:pt x="1098175" y="322993"/>
                </a:lnTo>
                <a:lnTo>
                  <a:pt x="1227372" y="322993"/>
                </a:lnTo>
                <a:lnTo>
                  <a:pt x="1227372" y="290693"/>
                </a:lnTo>
                <a:lnTo>
                  <a:pt x="1291970" y="290693"/>
                </a:lnTo>
                <a:lnTo>
                  <a:pt x="1291970" y="226095"/>
                </a:lnTo>
                <a:lnTo>
                  <a:pt x="1227372" y="226095"/>
                </a:lnTo>
                <a:close/>
                <a:moveTo>
                  <a:pt x="64599" y="581387"/>
                </a:moveTo>
                <a:lnTo>
                  <a:pt x="193796" y="581387"/>
                </a:lnTo>
                <a:lnTo>
                  <a:pt x="193796" y="452190"/>
                </a:lnTo>
                <a:lnTo>
                  <a:pt x="64599" y="452190"/>
                </a:lnTo>
                <a:lnTo>
                  <a:pt x="64599" y="484489"/>
                </a:lnTo>
                <a:lnTo>
                  <a:pt x="0" y="484489"/>
                </a:lnTo>
                <a:lnTo>
                  <a:pt x="0" y="549087"/>
                </a:lnTo>
                <a:lnTo>
                  <a:pt x="64599" y="549087"/>
                </a:lnTo>
                <a:close/>
                <a:moveTo>
                  <a:pt x="1227372" y="452190"/>
                </a:moveTo>
                <a:lnTo>
                  <a:pt x="1098175" y="452190"/>
                </a:lnTo>
                <a:lnTo>
                  <a:pt x="1098175" y="581387"/>
                </a:lnTo>
                <a:lnTo>
                  <a:pt x="1227372" y="581387"/>
                </a:lnTo>
                <a:lnTo>
                  <a:pt x="1227372" y="549087"/>
                </a:lnTo>
                <a:lnTo>
                  <a:pt x="1291970" y="549087"/>
                </a:lnTo>
                <a:lnTo>
                  <a:pt x="1291970" y="484489"/>
                </a:lnTo>
                <a:lnTo>
                  <a:pt x="1227372" y="484489"/>
                </a:lnTo>
                <a:close/>
                <a:moveTo>
                  <a:pt x="64599" y="839781"/>
                </a:moveTo>
                <a:lnTo>
                  <a:pt x="193796" y="839781"/>
                </a:lnTo>
                <a:lnTo>
                  <a:pt x="193796" y="710584"/>
                </a:lnTo>
                <a:lnTo>
                  <a:pt x="64599" y="710584"/>
                </a:lnTo>
                <a:lnTo>
                  <a:pt x="64599" y="742883"/>
                </a:lnTo>
                <a:lnTo>
                  <a:pt x="0" y="742883"/>
                </a:lnTo>
                <a:lnTo>
                  <a:pt x="0" y="807481"/>
                </a:lnTo>
                <a:lnTo>
                  <a:pt x="64599" y="807481"/>
                </a:lnTo>
                <a:close/>
                <a:moveTo>
                  <a:pt x="1227372" y="710584"/>
                </a:moveTo>
                <a:lnTo>
                  <a:pt x="1098175" y="710584"/>
                </a:lnTo>
                <a:lnTo>
                  <a:pt x="1098175" y="839781"/>
                </a:lnTo>
                <a:lnTo>
                  <a:pt x="1227372" y="839781"/>
                </a:lnTo>
                <a:lnTo>
                  <a:pt x="1227372" y="807481"/>
                </a:lnTo>
                <a:lnTo>
                  <a:pt x="1291970" y="807481"/>
                </a:lnTo>
                <a:lnTo>
                  <a:pt x="1291970" y="742883"/>
                </a:lnTo>
                <a:lnTo>
                  <a:pt x="1227372" y="742883"/>
                </a:lnTo>
                <a:close/>
                <a:moveTo>
                  <a:pt x="64599" y="1098175"/>
                </a:moveTo>
                <a:lnTo>
                  <a:pt x="193796" y="1098175"/>
                </a:lnTo>
                <a:lnTo>
                  <a:pt x="193796" y="968978"/>
                </a:lnTo>
                <a:lnTo>
                  <a:pt x="64599" y="968978"/>
                </a:lnTo>
                <a:lnTo>
                  <a:pt x="64599" y="1001277"/>
                </a:lnTo>
                <a:lnTo>
                  <a:pt x="0" y="1001277"/>
                </a:lnTo>
                <a:lnTo>
                  <a:pt x="0" y="1065875"/>
                </a:lnTo>
                <a:lnTo>
                  <a:pt x="64599" y="1065875"/>
                </a:lnTo>
                <a:close/>
                <a:moveTo>
                  <a:pt x="1227372" y="968978"/>
                </a:moveTo>
                <a:lnTo>
                  <a:pt x="1098175" y="968978"/>
                </a:lnTo>
                <a:lnTo>
                  <a:pt x="1098175" y="1098175"/>
                </a:lnTo>
                <a:lnTo>
                  <a:pt x="1227372" y="1098175"/>
                </a:lnTo>
                <a:lnTo>
                  <a:pt x="1227372" y="1065875"/>
                </a:lnTo>
                <a:lnTo>
                  <a:pt x="1291970" y="1065875"/>
                </a:lnTo>
                <a:lnTo>
                  <a:pt x="1291970" y="1001277"/>
                </a:lnTo>
                <a:lnTo>
                  <a:pt x="1227372" y="100127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64294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BDBC6F-A605-FB77-35BB-9EB55B09F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241471" y="2513948"/>
            <a:ext cx="548640" cy="54864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F6C7C7E-BF8E-9119-4996-AC21181A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236973" y="4179241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F3C87B-2E48-91B0-E7D6-40D421DF3CFA}"/>
              </a:ext>
            </a:extLst>
          </p:cNvPr>
          <p:cNvSpPr txBox="1"/>
          <p:nvPr/>
        </p:nvSpPr>
        <p:spPr>
          <a:xfrm rot="5400000">
            <a:off x="3644028" y="3083719"/>
            <a:ext cx="64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Quicksand" pitchFamily="2" charset="0"/>
              </a:rPr>
              <a:t>…</a:t>
            </a:r>
            <a:endParaRPr lang="vi-VN" sz="6000">
              <a:latin typeface="Quicksand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3D1DB7-BE24-034C-7510-5F1AC2310AE0}"/>
              </a:ext>
            </a:extLst>
          </p:cNvPr>
          <p:cNvCxnSpPr>
            <a:cxnSpLocks/>
          </p:cNvCxnSpPr>
          <p:nvPr/>
        </p:nvCxnSpPr>
        <p:spPr>
          <a:xfrm>
            <a:off x="3968492" y="2875773"/>
            <a:ext cx="1585367" cy="575009"/>
          </a:xfrm>
          <a:prstGeom prst="straightConnector1">
            <a:avLst/>
          </a:prstGeom>
          <a:ln w="25400">
            <a:gradFill>
              <a:gsLst>
                <a:gs pos="30000">
                  <a:srgbClr val="C00000"/>
                </a:gs>
                <a:gs pos="100000">
                  <a:srgbClr val="FFC000"/>
                </a:gs>
              </a:gsLst>
              <a:lin ang="5400000" scaled="1"/>
            </a:gra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5B2574-4B3E-6AA1-F92F-A2098613ECA6}"/>
              </a:ext>
            </a:extLst>
          </p:cNvPr>
          <p:cNvCxnSpPr>
            <a:cxnSpLocks/>
          </p:cNvCxnSpPr>
          <p:nvPr/>
        </p:nvCxnSpPr>
        <p:spPr>
          <a:xfrm>
            <a:off x="3968492" y="1712000"/>
            <a:ext cx="1585367" cy="1548761"/>
          </a:xfrm>
          <a:prstGeom prst="straightConnector1">
            <a:avLst/>
          </a:prstGeom>
          <a:ln w="25400">
            <a:gradFill>
              <a:gsLst>
                <a:gs pos="30000">
                  <a:srgbClr val="C00000"/>
                </a:gs>
                <a:gs pos="100000">
                  <a:srgbClr val="FFC000"/>
                </a:gs>
              </a:gsLst>
              <a:lin ang="5400000" scaled="1"/>
            </a:gra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ACEA6C-3141-CCA7-734E-002AC8E5782C}"/>
              </a:ext>
            </a:extLst>
          </p:cNvPr>
          <p:cNvCxnSpPr>
            <a:cxnSpLocks/>
          </p:cNvCxnSpPr>
          <p:nvPr/>
        </p:nvCxnSpPr>
        <p:spPr>
          <a:xfrm flipV="1">
            <a:off x="3817908" y="3591550"/>
            <a:ext cx="1735951" cy="862011"/>
          </a:xfrm>
          <a:prstGeom prst="straightConnector1">
            <a:avLst/>
          </a:prstGeom>
          <a:ln w="25400">
            <a:gradFill>
              <a:gsLst>
                <a:gs pos="30000">
                  <a:srgbClr val="C00000"/>
                </a:gs>
                <a:gs pos="100000">
                  <a:srgbClr val="FFC000"/>
                </a:gs>
              </a:gsLst>
              <a:lin ang="5400000" scaled="1"/>
            </a:gra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8B1DB2-E9D1-A047-6FFD-6DF53DAC1F46}"/>
              </a:ext>
            </a:extLst>
          </p:cNvPr>
          <p:cNvCxnSpPr>
            <a:cxnSpLocks/>
          </p:cNvCxnSpPr>
          <p:nvPr/>
        </p:nvCxnSpPr>
        <p:spPr>
          <a:xfrm>
            <a:off x="7370317" y="3297228"/>
            <a:ext cx="1232908" cy="0"/>
          </a:xfrm>
          <a:prstGeom prst="straightConnector1">
            <a:avLst/>
          </a:prstGeom>
          <a:ln w="25400" cap="rnd" cmpd="sng">
            <a:gradFill>
              <a:gsLst>
                <a:gs pos="30000">
                  <a:srgbClr val="C00000">
                    <a:lumMod val="99000"/>
                  </a:srgbClr>
                </a:gs>
                <a:gs pos="100000">
                  <a:srgbClr val="FFC000"/>
                </a:gs>
              </a:gsLst>
              <a:lin ang="5400000" scaled="1"/>
            </a:gradFill>
            <a:prstDash val="sysDot"/>
            <a:round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480B164-638A-1753-23F0-672310F9CA3B}"/>
              </a:ext>
            </a:extLst>
          </p:cNvPr>
          <p:cNvSpPr txBox="1"/>
          <p:nvPr/>
        </p:nvSpPr>
        <p:spPr>
          <a:xfrm>
            <a:off x="2754526" y="1174454"/>
            <a:ext cx="172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PIRs</a:t>
            </a:r>
            <a:endParaRPr lang="vi-VN" b="1" i="1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717DF3-CA12-BE52-D455-CAEBE4AB8A34}"/>
              </a:ext>
            </a:extLst>
          </p:cNvPr>
          <p:cNvSpPr txBox="1"/>
          <p:nvPr/>
        </p:nvSpPr>
        <p:spPr>
          <a:xfrm>
            <a:off x="5613594" y="4113615"/>
            <a:ext cx="172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ESP32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668F5A-3103-5451-F2DE-F784A0BE9115}"/>
              </a:ext>
            </a:extLst>
          </p:cNvPr>
          <p:cNvCxnSpPr>
            <a:cxnSpLocks/>
          </p:cNvCxnSpPr>
          <p:nvPr/>
        </p:nvCxnSpPr>
        <p:spPr>
          <a:xfrm>
            <a:off x="8622891" y="5773167"/>
            <a:ext cx="914400" cy="0"/>
          </a:xfrm>
          <a:prstGeom prst="straightConnector1">
            <a:avLst/>
          </a:prstGeom>
          <a:ln w="25400">
            <a:gradFill>
              <a:gsLst>
                <a:gs pos="30000">
                  <a:srgbClr val="C00000"/>
                </a:gs>
                <a:gs pos="100000">
                  <a:srgbClr val="FFC000"/>
                </a:gs>
              </a:gsLst>
              <a:lin ang="5400000" scaled="1"/>
            </a:gra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C02CAF8-CE9D-D068-2994-5CB1AF0352E3}"/>
              </a:ext>
            </a:extLst>
          </p:cNvPr>
          <p:cNvCxnSpPr>
            <a:cxnSpLocks/>
          </p:cNvCxnSpPr>
          <p:nvPr/>
        </p:nvCxnSpPr>
        <p:spPr>
          <a:xfrm>
            <a:off x="8622891" y="6181590"/>
            <a:ext cx="914400" cy="0"/>
          </a:xfrm>
          <a:prstGeom prst="straightConnector1">
            <a:avLst/>
          </a:prstGeom>
          <a:ln w="25400" cap="rnd" cmpd="sng">
            <a:gradFill>
              <a:gsLst>
                <a:gs pos="30000">
                  <a:srgbClr val="C00000">
                    <a:lumMod val="99000"/>
                  </a:srgbClr>
                </a:gs>
                <a:gs pos="100000">
                  <a:srgbClr val="FFC000"/>
                </a:gs>
              </a:gsLst>
              <a:lin ang="5400000" scaled="1"/>
            </a:gradFill>
            <a:prstDash val="sysDot"/>
            <a:round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2A98AF2-3E09-9284-E17C-1736B1C7D736}"/>
              </a:ext>
            </a:extLst>
          </p:cNvPr>
          <p:cNvSpPr txBox="1"/>
          <p:nvPr/>
        </p:nvSpPr>
        <p:spPr>
          <a:xfrm>
            <a:off x="9291611" y="5619278"/>
            <a:ext cx="261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Wired connectivity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E2B2FA-3838-E2A0-086F-5153D0F1AB05}"/>
              </a:ext>
            </a:extLst>
          </p:cNvPr>
          <p:cNvSpPr txBox="1"/>
          <p:nvPr/>
        </p:nvSpPr>
        <p:spPr>
          <a:xfrm>
            <a:off x="9373120" y="6020007"/>
            <a:ext cx="275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Wireless connectivity</a:t>
            </a:r>
            <a:endParaRPr lang="vi-VN" sz="1600" b="1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D5CE3B-22E7-299D-A51E-2EEEDA9C53B1}"/>
              </a:ext>
            </a:extLst>
          </p:cNvPr>
          <p:cNvSpPr txBox="1"/>
          <p:nvPr/>
        </p:nvSpPr>
        <p:spPr>
          <a:xfrm>
            <a:off x="6941574" y="3366639"/>
            <a:ext cx="211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 Request</a:t>
            </a:r>
            <a:endParaRPr lang="vi-VN" sz="1600" b="1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4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TRIỂN KHAI: ESP32 CLIENT</a:t>
            </a:r>
            <a:endParaRPr lang="en-US" sz="3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7D937-B07E-D131-20FF-7BE33FAE1DC1}"/>
              </a:ext>
            </a:extLst>
          </p:cNvPr>
          <p:cNvSpPr txBox="1"/>
          <p:nvPr/>
        </p:nvSpPr>
        <p:spPr>
          <a:xfrm>
            <a:off x="74101" y="806341"/>
            <a:ext cx="78289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ESP32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ghi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giá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trị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của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PIR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và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gửi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tới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Server</a:t>
            </a:r>
            <a:endParaRPr lang="vi-VN" sz="2600" b="1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7C20F-3E68-9E47-47C4-D61752D88D16}"/>
              </a:ext>
            </a:extLst>
          </p:cNvPr>
          <p:cNvSpPr txBox="1"/>
          <p:nvPr/>
        </p:nvSpPr>
        <p:spPr>
          <a:xfrm>
            <a:off x="503853" y="1464907"/>
            <a:ext cx="55921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latin typeface="Quicksand" pitchFamily="2" charset="0"/>
              </a:rPr>
              <a:t>- </a:t>
            </a:r>
            <a:r>
              <a:rPr lang="en-US" sz="2100" b="1" err="1">
                <a:latin typeface="Quicksand" pitchFamily="2" charset="0"/>
              </a:rPr>
              <a:t>Sử</a:t>
            </a:r>
            <a:r>
              <a:rPr lang="en-US" sz="2100" b="1">
                <a:latin typeface="Quicksand" pitchFamily="2" charset="0"/>
              </a:rPr>
              <a:t> </a:t>
            </a:r>
            <a:r>
              <a:rPr lang="en-US" sz="2100" b="1" err="1">
                <a:latin typeface="Quicksand" pitchFamily="2" charset="0"/>
              </a:rPr>
              <a:t>dụng</a:t>
            </a:r>
            <a:r>
              <a:rPr lang="en-US" sz="2100" b="1">
                <a:latin typeface="Quicksand" pitchFamily="2" charset="0"/>
              </a:rPr>
              <a:t> dual-core </a:t>
            </a:r>
            <a:r>
              <a:rPr lang="en-US" sz="2100" b="1" err="1">
                <a:latin typeface="Quicksand" pitchFamily="2" charset="0"/>
              </a:rPr>
              <a:t>và</a:t>
            </a:r>
            <a:r>
              <a:rPr lang="en-US" sz="2100" b="1">
                <a:latin typeface="Quicksand" pitchFamily="2" charset="0"/>
              </a:rPr>
              <a:t> </a:t>
            </a:r>
            <a:r>
              <a:rPr lang="en-US" sz="2100" b="1" err="1">
                <a:latin typeface="Quicksand" pitchFamily="2" charset="0"/>
              </a:rPr>
              <a:t>FreeRTOS</a:t>
            </a:r>
            <a:endParaRPr lang="vi-VN" sz="2100" b="1">
              <a:latin typeface="Quicksand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238F08-41A5-9BFA-E338-AB8C7A71B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239222"/>
              </p:ext>
            </p:extLst>
          </p:nvPr>
        </p:nvGraphicFramePr>
        <p:xfrm>
          <a:off x="1340498" y="2072605"/>
          <a:ext cx="9511004" cy="1893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5502">
                  <a:extLst>
                    <a:ext uri="{9D8B030D-6E8A-4147-A177-3AD203B41FA5}">
                      <a16:colId xmlns:a16="http://schemas.microsoft.com/office/drawing/2014/main" val="429761669"/>
                    </a:ext>
                  </a:extLst>
                </a:gridCol>
                <a:gridCol w="4755502">
                  <a:extLst>
                    <a:ext uri="{9D8B030D-6E8A-4147-A177-3AD203B41FA5}">
                      <a16:colId xmlns:a16="http://schemas.microsoft.com/office/drawing/2014/main" val="2986058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latin typeface="Quicksand" pitchFamily="2" charset="0"/>
                        </a:rPr>
                        <a:t>Core 0</a:t>
                      </a:r>
                      <a:endParaRPr lang="vi-VN" sz="2100" b="1">
                        <a:latin typeface="Quicksan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>
                          <a:latin typeface="Quicksand" pitchFamily="2" charset="0"/>
                        </a:rPr>
                        <a:t>Core 1</a:t>
                      </a:r>
                      <a:endParaRPr lang="vi-VN" sz="2100" b="1">
                        <a:latin typeface="Quicksan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845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>
                          <a:latin typeface="Quicksand" pitchFamily="2" charset="0"/>
                        </a:rPr>
                        <a:t>-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Đọc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và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ghi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dữ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liệu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từ</a:t>
                      </a:r>
                      <a:r>
                        <a:rPr lang="en-US" sz="2100" b="1">
                          <a:latin typeface="Quicksand" pitchFamily="2" charset="0"/>
                        </a:rPr>
                        <a:t> PIR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với</a:t>
                      </a:r>
                      <a:r>
                        <a:rPr lang="en-US" sz="2100" b="1">
                          <a:latin typeface="Quicksand" pitchFamily="2" charset="0"/>
                        </a:rPr>
                        <a:t> chu kì 10ms</a:t>
                      </a:r>
                    </a:p>
                    <a:p>
                      <a:r>
                        <a:rPr lang="en-US" sz="2100" b="1">
                          <a:latin typeface="Quicksand" pitchFamily="2" charset="0"/>
                        </a:rPr>
                        <a:t>-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Gửi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dữ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liệu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cho</a:t>
                      </a:r>
                      <a:r>
                        <a:rPr lang="en-US" sz="2100" b="1">
                          <a:latin typeface="Quicksand" pitchFamily="2" charset="0"/>
                        </a:rPr>
                        <a:t> core 1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để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tạo</a:t>
                      </a:r>
                      <a:r>
                        <a:rPr lang="en-US" sz="2100" b="1">
                          <a:latin typeface="Quicksand" pitchFamily="2" charset="0"/>
                        </a:rPr>
                        <a:t> request.</a:t>
                      </a:r>
                      <a:endParaRPr lang="vi-VN" sz="2100" b="1">
                        <a:latin typeface="Quicksan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100" b="1">
                          <a:latin typeface="Quicksand" pitchFamily="2" charset="0"/>
                        </a:rPr>
                        <a:t>-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Kết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nối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Wifi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và</a:t>
                      </a:r>
                      <a:r>
                        <a:rPr lang="en-US" sz="2100" b="1">
                          <a:latin typeface="Quicksand" pitchFamily="2" charset="0"/>
                        </a:rPr>
                        <a:t> PIR Server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100" b="1">
                          <a:latin typeface="Quicksand" pitchFamily="2" charset="0"/>
                        </a:rPr>
                        <a:t>-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Tạo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và</a:t>
                      </a:r>
                      <a:r>
                        <a:rPr lang="en-US" sz="2100" b="1">
                          <a:latin typeface="Quicksand" pitchFamily="2" charset="0"/>
                        </a:rPr>
                        <a:t>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gửi</a:t>
                      </a:r>
                      <a:r>
                        <a:rPr lang="en-US" sz="2100" b="1">
                          <a:latin typeface="Quicksand" pitchFamily="2" charset="0"/>
                        </a:rPr>
                        <a:t> Request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tới</a:t>
                      </a:r>
                      <a:r>
                        <a:rPr lang="en-US" sz="2100" b="1">
                          <a:latin typeface="Quicksand" pitchFamily="2" charset="0"/>
                        </a:rPr>
                        <a:t> server </a:t>
                      </a:r>
                      <a:r>
                        <a:rPr lang="en-US" sz="2100" b="1" err="1">
                          <a:latin typeface="Quicksand" pitchFamily="2" charset="0"/>
                        </a:rPr>
                        <a:t>với</a:t>
                      </a:r>
                      <a:r>
                        <a:rPr lang="en-US" sz="2100" b="1">
                          <a:latin typeface="Quicksand" pitchFamily="2" charset="0"/>
                        </a:rPr>
                        <a:t> chu kì 1s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23303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E7BB93-6255-68AE-D624-4A2F4BE430A1}"/>
              </a:ext>
            </a:extLst>
          </p:cNvPr>
          <p:cNvSpPr txBox="1"/>
          <p:nvPr/>
        </p:nvSpPr>
        <p:spPr>
          <a:xfrm>
            <a:off x="1250302" y="5166498"/>
            <a:ext cx="1078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=&gt;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Dữ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liệu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được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ghi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đều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đặn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hơn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theo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chu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kì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thời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4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gian</a:t>
            </a:r>
            <a:r>
              <a:rPr lang="en-US" sz="24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. </a:t>
            </a:r>
            <a:endParaRPr lang="vi-VN" sz="2400" b="1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8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TRIỂN KHAI: Server.</a:t>
            </a:r>
            <a:endParaRPr lang="en-US" sz="3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7D937-B07E-D131-20FF-7BE33FAE1DC1}"/>
              </a:ext>
            </a:extLst>
          </p:cNvPr>
          <p:cNvSpPr txBox="1"/>
          <p:nvPr/>
        </p:nvSpPr>
        <p:spPr>
          <a:xfrm>
            <a:off x="257928" y="917697"/>
            <a:ext cx="79490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Cấu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trúc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server: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mô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hình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MVC </a:t>
            </a:r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với</a:t>
            </a:r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RESTful API.</a:t>
            </a:r>
            <a:endParaRPr lang="vi-VN" sz="2600" b="1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FB1C5A-D83E-01E6-A3EC-C8E36CF287D4}"/>
              </a:ext>
            </a:extLst>
          </p:cNvPr>
          <p:cNvGrpSpPr/>
          <p:nvPr/>
        </p:nvGrpSpPr>
        <p:grpSpPr>
          <a:xfrm>
            <a:off x="9800974" y="2087852"/>
            <a:ext cx="2346124" cy="2423553"/>
            <a:chOff x="9375044" y="1780711"/>
            <a:chExt cx="2346124" cy="33876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9018DE0-4DDD-3AF3-2C2A-1385AA0914D7}"/>
                </a:ext>
              </a:extLst>
            </p:cNvPr>
            <p:cNvGrpSpPr/>
            <p:nvPr/>
          </p:nvGrpSpPr>
          <p:grpSpPr>
            <a:xfrm>
              <a:off x="9375044" y="1780711"/>
              <a:ext cx="2346124" cy="3387638"/>
              <a:chOff x="9056798" y="1906216"/>
              <a:chExt cx="2346124" cy="354105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573DD47-301F-B668-B9AF-0AE8E02B03F6}"/>
                  </a:ext>
                </a:extLst>
              </p:cNvPr>
              <p:cNvGrpSpPr/>
              <p:nvPr/>
            </p:nvGrpSpPr>
            <p:grpSpPr>
              <a:xfrm>
                <a:off x="9156511" y="1906216"/>
                <a:ext cx="2106708" cy="3541059"/>
                <a:chOff x="4804145" y="1906216"/>
                <a:chExt cx="2106708" cy="3541059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FF551869-BC9D-29EF-4E31-5E39C5EA8617}"/>
                    </a:ext>
                  </a:extLst>
                </p:cNvPr>
                <p:cNvSpPr/>
                <p:nvPr/>
              </p:nvSpPr>
              <p:spPr>
                <a:xfrm>
                  <a:off x="4804145" y="1906216"/>
                  <a:ext cx="2106708" cy="3541059"/>
                </a:xfrm>
                <a:prstGeom prst="roundRect">
                  <a:avLst>
                    <a:gd name="adj" fmla="val 0"/>
                  </a:avLst>
                </a:prstGeom>
                <a:noFill/>
                <a:ln w="25400" cap="rnd">
                  <a:gradFill>
                    <a:gsLst>
                      <a:gs pos="0">
                        <a:schemeClr val="accent6">
                          <a:lumMod val="50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5400000" scaled="1"/>
                  </a:gradFill>
                  <a:prstDash val="sysDash"/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vi-VN"/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16160C0B-CD06-CB97-3E0B-26AB3762E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3143" y="2928535"/>
                  <a:ext cx="1439117" cy="0"/>
                </a:xfrm>
                <a:prstGeom prst="line">
                  <a:avLst/>
                </a:prstGeom>
                <a:ln w="38100" cap="rnd">
                  <a:solidFill>
                    <a:schemeClr val="accent6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14">
                <a:extLst>
                  <a:ext uri="{FF2B5EF4-FFF2-40B4-BE49-F238E27FC236}">
                    <a16:creationId xmlns:a16="http://schemas.microsoft.com/office/drawing/2014/main" id="{9FDECD24-7AEA-73E8-CB99-3470C773FBED}"/>
                  </a:ext>
                </a:extLst>
              </p:cNvPr>
              <p:cNvSpPr txBox="1"/>
              <p:nvPr/>
            </p:nvSpPr>
            <p:spPr>
              <a:xfrm>
                <a:off x="9056798" y="2130315"/>
                <a:ext cx="2346124" cy="652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300" b="1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VIEW/API</a:t>
                </a:r>
                <a:endParaRPr lang="vi-VN" sz="2300" b="1" dirty="0">
                  <a:solidFill>
                    <a:schemeClr val="accent6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45B48B37-DD31-76CE-97EF-B66830831EDC}"/>
                </a:ext>
              </a:extLst>
            </p:cNvPr>
            <p:cNvSpPr txBox="1"/>
            <p:nvPr/>
          </p:nvSpPr>
          <p:spPr>
            <a:xfrm>
              <a:off x="9558313" y="3083199"/>
              <a:ext cx="1979586" cy="14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accent6">
                      <a:lumMod val="50000"/>
                    </a:schemeClr>
                  </a:solidFill>
                  <a:latin typeface="Consolas" panose="020B0609020204030204" pitchFamily="49" charset="0"/>
                </a:rPr>
                <a:t>Public APIs</a:t>
              </a:r>
            </a:p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chemeClr val="accent6">
                      <a:lumMod val="50000"/>
                    </a:schemeClr>
                  </a:solidFill>
                  <a:latin typeface="Consolas" panose="020B0609020204030204" pitchFamily="49" charset="0"/>
                </a:rPr>
                <a:t>Web Page</a:t>
              </a:r>
              <a:endParaRPr lang="vi-VN" sz="21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27E2A8-E868-7623-57C4-440790E153E1}"/>
              </a:ext>
            </a:extLst>
          </p:cNvPr>
          <p:cNvGrpSpPr/>
          <p:nvPr/>
        </p:nvGrpSpPr>
        <p:grpSpPr>
          <a:xfrm>
            <a:off x="4913639" y="2087162"/>
            <a:ext cx="2425863" cy="2424246"/>
            <a:chOff x="4862437" y="1780708"/>
            <a:chExt cx="2577051" cy="35410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8424A5-3A01-9036-0CF2-7C7AA1A270DB}"/>
                </a:ext>
              </a:extLst>
            </p:cNvPr>
            <p:cNvGrpSpPr/>
            <p:nvPr/>
          </p:nvGrpSpPr>
          <p:grpSpPr>
            <a:xfrm>
              <a:off x="4862437" y="1780708"/>
              <a:ext cx="2577051" cy="3541059"/>
              <a:chOff x="9151939" y="1906216"/>
              <a:chExt cx="2111280" cy="354105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8B91448-0C93-6678-DB88-19208D2C024D}"/>
                  </a:ext>
                </a:extLst>
              </p:cNvPr>
              <p:cNvGrpSpPr/>
              <p:nvPr/>
            </p:nvGrpSpPr>
            <p:grpSpPr>
              <a:xfrm>
                <a:off x="9156511" y="1906216"/>
                <a:ext cx="2106708" cy="3541059"/>
                <a:chOff x="4804145" y="1906216"/>
                <a:chExt cx="2106708" cy="3541059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BF1116F7-CC57-155E-567C-220598B0D421}"/>
                    </a:ext>
                  </a:extLst>
                </p:cNvPr>
                <p:cNvSpPr/>
                <p:nvPr/>
              </p:nvSpPr>
              <p:spPr>
                <a:xfrm>
                  <a:off x="4804145" y="1906216"/>
                  <a:ext cx="2106708" cy="3541059"/>
                </a:xfrm>
                <a:prstGeom prst="roundRect">
                  <a:avLst>
                    <a:gd name="adj" fmla="val 0"/>
                  </a:avLst>
                </a:prstGeom>
                <a:noFill/>
                <a:ln w="25400" cap="rnd">
                  <a:gradFill>
                    <a:gsLst>
                      <a:gs pos="0">
                        <a:srgbClr val="C00000">
                          <a:lumMod val="99000"/>
                        </a:srgbClr>
                      </a:gs>
                      <a:gs pos="100000">
                        <a:srgbClr val="FFC000"/>
                      </a:gs>
                    </a:gsLst>
                    <a:lin ang="5400000" scaled="1"/>
                  </a:gradFill>
                  <a:prstDash val="sysDash"/>
                  <a:beve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vi-VN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F0CE337-00DF-167A-238F-DE36E134D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47797" y="2929250"/>
                  <a:ext cx="1037887" cy="0"/>
                </a:xfrm>
                <a:prstGeom prst="line">
                  <a:avLst/>
                </a:prstGeom>
                <a:ln w="38100" cap="rnd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039E37FA-5DAE-9764-21DE-205EEB50BEF3}"/>
                  </a:ext>
                </a:extLst>
              </p:cNvPr>
              <p:cNvSpPr txBox="1"/>
              <p:nvPr/>
            </p:nvSpPr>
            <p:spPr>
              <a:xfrm>
                <a:off x="9151939" y="2108781"/>
                <a:ext cx="2106708" cy="674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CONTROLLER</a:t>
                </a:r>
              </a:p>
            </p:txBody>
          </p:sp>
        </p:grp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889B8F12-33D0-EB55-2223-7A469220983E}"/>
                </a:ext>
              </a:extLst>
            </p:cNvPr>
            <p:cNvSpPr txBox="1"/>
            <p:nvPr/>
          </p:nvSpPr>
          <p:spPr>
            <a:xfrm>
              <a:off x="4967686" y="3331960"/>
              <a:ext cx="2093047" cy="76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1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 Routers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BF9344-1077-2A65-8A3D-731587E95735}"/>
              </a:ext>
            </a:extLst>
          </p:cNvPr>
          <p:cNvGrpSpPr/>
          <p:nvPr/>
        </p:nvGrpSpPr>
        <p:grpSpPr>
          <a:xfrm>
            <a:off x="257928" y="2049260"/>
            <a:ext cx="2106708" cy="2462148"/>
            <a:chOff x="211992" y="1780709"/>
            <a:chExt cx="2106708" cy="33876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38F8FC-C167-EC77-6827-43AB554268CB}"/>
                </a:ext>
              </a:extLst>
            </p:cNvPr>
            <p:cNvGrpSpPr/>
            <p:nvPr/>
          </p:nvGrpSpPr>
          <p:grpSpPr>
            <a:xfrm>
              <a:off x="211992" y="1780709"/>
              <a:ext cx="2106708" cy="3387639"/>
              <a:chOff x="9156511" y="1906216"/>
              <a:chExt cx="2106708" cy="354105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7315661-9A27-5CE8-3223-A1D48AD0607F}"/>
                  </a:ext>
                </a:extLst>
              </p:cNvPr>
              <p:cNvGrpSpPr/>
              <p:nvPr/>
            </p:nvGrpSpPr>
            <p:grpSpPr>
              <a:xfrm>
                <a:off x="9156511" y="1906216"/>
                <a:ext cx="2106708" cy="3541059"/>
                <a:chOff x="4804145" y="1906216"/>
                <a:chExt cx="2106708" cy="3541059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5309D9C2-9E9A-BED1-AE8F-437BBDE2DAD1}"/>
                    </a:ext>
                  </a:extLst>
                </p:cNvPr>
                <p:cNvSpPr/>
                <p:nvPr/>
              </p:nvSpPr>
              <p:spPr>
                <a:xfrm>
                  <a:off x="4804145" y="1906216"/>
                  <a:ext cx="2106708" cy="3541059"/>
                </a:xfrm>
                <a:prstGeom prst="roundRect">
                  <a:avLst>
                    <a:gd name="adj" fmla="val 0"/>
                  </a:avLst>
                </a:prstGeom>
                <a:noFill/>
                <a:ln w="25400" cap="rnd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100000">
                        <a:schemeClr val="accent6">
                          <a:lumMod val="75000"/>
                        </a:schemeClr>
                      </a:gs>
                    </a:gsLst>
                    <a:lin ang="5400000" scaled="1"/>
                  </a:gradFill>
                  <a:prstDash val="sysDash"/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vi-VN" dirty="0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4639455-8136-FA41-7BBB-B55B89116D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1439" y="2968012"/>
                  <a:ext cx="1439117" cy="0"/>
                </a:xfrm>
                <a:prstGeom prst="line">
                  <a:avLst/>
                </a:prstGeom>
                <a:ln w="38100" cap="rnd">
                  <a:solidFill>
                    <a:schemeClr val="accent5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B86D5BF0-373E-4D77-8DF3-9242116DA410}"/>
                  </a:ext>
                </a:extLst>
              </p:cNvPr>
              <p:cNvSpPr txBox="1"/>
              <p:nvPr/>
            </p:nvSpPr>
            <p:spPr>
              <a:xfrm>
                <a:off x="9156511" y="2155145"/>
                <a:ext cx="2106708" cy="43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MODELS</a:t>
                </a:r>
                <a:endParaRPr lang="vi-VN" sz="2100" b="1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68326449-F596-84A5-E28D-B474E86831DB}"/>
                </a:ext>
              </a:extLst>
            </p:cNvPr>
            <p:cNvSpPr txBox="1"/>
            <p:nvPr/>
          </p:nvSpPr>
          <p:spPr>
            <a:xfrm>
              <a:off x="460116" y="3311284"/>
              <a:ext cx="1657455" cy="722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100" b="1" dirty="0" err="1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Sqlite</a:t>
              </a:r>
              <a:r>
                <a:rPr lang="en-US" sz="2100" b="1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 ORM</a:t>
              </a:r>
              <a:endParaRPr lang="vi-VN" sz="21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D590F9-9189-0960-4104-1BF33CA8A9CA}"/>
              </a:ext>
            </a:extLst>
          </p:cNvPr>
          <p:cNvCxnSpPr/>
          <p:nvPr/>
        </p:nvCxnSpPr>
        <p:spPr>
          <a:xfrm>
            <a:off x="2655994" y="4060091"/>
            <a:ext cx="1759226" cy="0"/>
          </a:xfrm>
          <a:prstGeom prst="straightConnector1">
            <a:avLst/>
          </a:prstGeom>
          <a:ln w="63500" cap="rnd">
            <a:solidFill>
              <a:srgbClr val="C00000"/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8F441B-0254-59F8-6394-6A19ED414895}"/>
              </a:ext>
            </a:extLst>
          </p:cNvPr>
          <p:cNvCxnSpPr/>
          <p:nvPr/>
        </p:nvCxnSpPr>
        <p:spPr>
          <a:xfrm>
            <a:off x="7776779" y="4060091"/>
            <a:ext cx="1759226" cy="0"/>
          </a:xfrm>
          <a:prstGeom prst="straightConnector1">
            <a:avLst/>
          </a:prstGeom>
          <a:ln w="63500" cap="rnd">
            <a:solidFill>
              <a:srgbClr val="C00000"/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8BA81D-EF6D-A094-FE56-653D1995E175}"/>
              </a:ext>
            </a:extLst>
          </p:cNvPr>
          <p:cNvCxnSpPr>
            <a:cxnSpLocks/>
          </p:cNvCxnSpPr>
          <p:nvPr/>
        </p:nvCxnSpPr>
        <p:spPr>
          <a:xfrm flipH="1">
            <a:off x="7776779" y="2725857"/>
            <a:ext cx="1759226" cy="0"/>
          </a:xfrm>
          <a:prstGeom prst="straightConnector1">
            <a:avLst/>
          </a:prstGeom>
          <a:ln w="63500" cap="rnd">
            <a:solidFill>
              <a:srgbClr val="E59C0A"/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0BF7E5-D5E4-9E08-E5BA-CA633804C1E9}"/>
              </a:ext>
            </a:extLst>
          </p:cNvPr>
          <p:cNvCxnSpPr>
            <a:cxnSpLocks/>
          </p:cNvCxnSpPr>
          <p:nvPr/>
        </p:nvCxnSpPr>
        <p:spPr>
          <a:xfrm flipH="1">
            <a:off x="2655994" y="2824120"/>
            <a:ext cx="1759226" cy="0"/>
          </a:xfrm>
          <a:prstGeom prst="straightConnector1">
            <a:avLst/>
          </a:prstGeom>
          <a:ln w="63500" cap="rnd">
            <a:solidFill>
              <a:srgbClr val="E59C0A"/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5">
            <a:extLst>
              <a:ext uri="{FF2B5EF4-FFF2-40B4-BE49-F238E27FC236}">
                <a16:creationId xmlns:a16="http://schemas.microsoft.com/office/drawing/2014/main" id="{B645A649-E141-078B-3900-6EC918430E7E}"/>
              </a:ext>
            </a:extLst>
          </p:cNvPr>
          <p:cNvSpPr txBox="1"/>
          <p:nvPr/>
        </p:nvSpPr>
        <p:spPr>
          <a:xfrm>
            <a:off x="7214608" y="2228836"/>
            <a:ext cx="2995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latin typeface="Consolas" panose="020B0609020204030204" pitchFamily="49" charset="0"/>
              </a:rPr>
              <a:t>HTTP Request</a:t>
            </a:r>
            <a:endParaRPr lang="vi-VN" sz="1600" b="1">
              <a:latin typeface="Consolas" panose="020B0609020204030204" pitchFamily="49" charset="0"/>
            </a:endParaRPr>
          </a:p>
        </p:txBody>
      </p:sp>
      <p:sp>
        <p:nvSpPr>
          <p:cNvPr id="35" name="TextBox 39">
            <a:extLst>
              <a:ext uri="{FF2B5EF4-FFF2-40B4-BE49-F238E27FC236}">
                <a16:creationId xmlns:a16="http://schemas.microsoft.com/office/drawing/2014/main" id="{14C87C0F-F7F7-A22D-956A-66BF85F32AF8}"/>
              </a:ext>
            </a:extLst>
          </p:cNvPr>
          <p:cNvSpPr txBox="1"/>
          <p:nvPr/>
        </p:nvSpPr>
        <p:spPr>
          <a:xfrm>
            <a:off x="7245971" y="357144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Consolas" panose="020B0609020204030204" pitchFamily="49" charset="0"/>
              </a:rPr>
              <a:t>HTTP Response</a:t>
            </a:r>
            <a:endParaRPr lang="vi-VN" sz="1600" b="1" dirty="0">
              <a:latin typeface="Consolas" panose="020B0609020204030204" pitchFamily="49" charset="0"/>
            </a:endParaRPr>
          </a:p>
        </p:txBody>
      </p:sp>
      <p:sp>
        <p:nvSpPr>
          <p:cNvPr id="37" name="TextBox 35">
            <a:extLst>
              <a:ext uri="{FF2B5EF4-FFF2-40B4-BE49-F238E27FC236}">
                <a16:creationId xmlns:a16="http://schemas.microsoft.com/office/drawing/2014/main" id="{C0243FA3-8A2D-C13A-7928-A8EE84CD606E}"/>
              </a:ext>
            </a:extLst>
          </p:cNvPr>
          <p:cNvSpPr txBox="1"/>
          <p:nvPr/>
        </p:nvSpPr>
        <p:spPr>
          <a:xfrm>
            <a:off x="2416202" y="2029495"/>
            <a:ext cx="2356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Consolas" panose="020B0609020204030204" pitchFamily="49" charset="0"/>
              </a:rPr>
              <a:t>Create/update/ delete data</a:t>
            </a:r>
            <a:endParaRPr lang="vi-VN" sz="1600" b="1" dirty="0">
              <a:latin typeface="Consolas" panose="020B0609020204030204" pitchFamily="49" charset="0"/>
            </a:endParaRPr>
          </a:p>
        </p:txBody>
      </p:sp>
      <p:sp>
        <p:nvSpPr>
          <p:cNvPr id="39" name="TextBox 35">
            <a:extLst>
              <a:ext uri="{FF2B5EF4-FFF2-40B4-BE49-F238E27FC236}">
                <a16:creationId xmlns:a16="http://schemas.microsoft.com/office/drawing/2014/main" id="{503DA223-56DD-F9CF-065B-55A37D5E904A}"/>
              </a:ext>
            </a:extLst>
          </p:cNvPr>
          <p:cNvSpPr txBox="1"/>
          <p:nvPr/>
        </p:nvSpPr>
        <p:spPr>
          <a:xfrm>
            <a:off x="2334789" y="3571448"/>
            <a:ext cx="2356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Consolas" panose="020B0609020204030204" pitchFamily="49" charset="0"/>
              </a:rPr>
              <a:t>Read data</a:t>
            </a:r>
            <a:endParaRPr lang="vi-VN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9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TRIỂN KHAI: </a:t>
            </a:r>
            <a:r>
              <a:rPr lang="en-US" sz="3200">
                <a:latin typeface="Calibri"/>
                <a:ea typeface="Calibri"/>
                <a:cs typeface="Calibri"/>
              </a:rPr>
              <a:t>Pir Manager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73546-AE8E-173C-FA43-B9B35E38A697}"/>
              </a:ext>
            </a:extLst>
          </p:cNvPr>
          <p:cNvSpPr txBox="1"/>
          <p:nvPr/>
        </p:nvSpPr>
        <p:spPr>
          <a:xfrm>
            <a:off x="289132" y="848534"/>
            <a:ext cx="6523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Chức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năng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cơ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bản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7DF90-0F34-DF72-9CF8-C1A9B2A60F67}"/>
              </a:ext>
            </a:extLst>
          </p:cNvPr>
          <p:cNvSpPr txBox="1"/>
          <p:nvPr/>
        </p:nvSpPr>
        <p:spPr>
          <a:xfrm>
            <a:off x="313436" y="1331810"/>
            <a:ext cx="11565128" cy="1885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Quicksand"/>
              </a:rPr>
              <a:t>Desktop application.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Quicksand"/>
              </a:rPr>
              <a:t>Điều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khiển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đóng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ngắt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ghi</a:t>
            </a:r>
            <a:r>
              <a:rPr lang="en-US" sz="2000" dirty="0">
                <a:latin typeface="Quicksand"/>
              </a:rPr>
              <a:t> video </a:t>
            </a:r>
            <a:r>
              <a:rPr lang="en-US" sz="2000" dirty="0" err="1">
                <a:latin typeface="Quicksand"/>
              </a:rPr>
              <a:t>và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dữ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liệu</a:t>
            </a:r>
            <a:r>
              <a:rPr lang="en-US" sz="2000" dirty="0">
                <a:latin typeface="Quicksand"/>
              </a:rPr>
              <a:t> PIR. </a:t>
            </a:r>
            <a:r>
              <a:rPr lang="en-US" sz="2000" dirty="0" err="1">
                <a:latin typeface="Quicksand"/>
              </a:rPr>
              <a:t>Lưu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trữ</a:t>
            </a:r>
            <a:r>
              <a:rPr lang="en-US" sz="2000" dirty="0">
                <a:latin typeface="Quicksand"/>
              </a:rPr>
              <a:t> video </a:t>
            </a:r>
            <a:r>
              <a:rPr lang="en-US" sz="2000" dirty="0" err="1">
                <a:latin typeface="Quicksand"/>
              </a:rPr>
              <a:t>tại</a:t>
            </a:r>
            <a:r>
              <a:rPr lang="en-US" sz="2000" dirty="0">
                <a:latin typeface="Quicksand"/>
              </a:rPr>
              <a:t> local storage.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Quicksand"/>
              </a:rPr>
              <a:t>Phát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lại</a:t>
            </a:r>
            <a:r>
              <a:rPr lang="en-US" sz="2000" dirty="0">
                <a:latin typeface="Quicksand"/>
              </a:rPr>
              <a:t> video </a:t>
            </a:r>
            <a:r>
              <a:rPr lang="en-US" sz="2000" dirty="0" err="1">
                <a:latin typeface="Quicksand"/>
              </a:rPr>
              <a:t>kèm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dữ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liệu</a:t>
            </a:r>
            <a:r>
              <a:rPr lang="en-US" sz="2000" dirty="0">
                <a:latin typeface="Quicksand"/>
              </a:rPr>
              <a:t> PIR </a:t>
            </a:r>
            <a:r>
              <a:rPr lang="en-US" sz="2000" dirty="0" err="1">
                <a:latin typeface="Quicksand"/>
              </a:rPr>
              <a:t>tương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ứng</a:t>
            </a:r>
            <a:r>
              <a:rPr lang="en-US" sz="2000" dirty="0">
                <a:latin typeface="Quicksan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Quicksand"/>
              </a:rPr>
              <a:t>Hỗ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trợ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đánh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dấu</a:t>
            </a:r>
            <a:r>
              <a:rPr lang="en-US" sz="2000" dirty="0">
                <a:latin typeface="Quicksand"/>
              </a:rPr>
              <a:t>, </a:t>
            </a:r>
            <a:r>
              <a:rPr lang="en-US" sz="2000" dirty="0" err="1">
                <a:latin typeface="Quicksand"/>
              </a:rPr>
              <a:t>gán</a:t>
            </a:r>
            <a:r>
              <a:rPr lang="en-US" sz="2000" dirty="0">
                <a:latin typeface="Quicksand"/>
              </a:rPr>
              <a:t> </a:t>
            </a:r>
            <a:r>
              <a:rPr lang="en-US" sz="2000" dirty="0" err="1">
                <a:latin typeface="Quicksand"/>
              </a:rPr>
              <a:t>nhãn</a:t>
            </a:r>
            <a:r>
              <a:rPr lang="en-US" sz="2000" dirty="0">
                <a:latin typeface="Quicksand"/>
              </a:rPr>
              <a:t>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2D46FCC-7EC0-EEEA-379B-B70992360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147" y="3501333"/>
            <a:ext cx="1270092" cy="77712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2A5A982-4E2D-4E77-F1E2-E17337DBA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5239" y="4832272"/>
            <a:ext cx="1193364" cy="1359806"/>
          </a:xfrm>
          <a:prstGeom prst="rect">
            <a:avLst/>
          </a:prstGeom>
          <a:effectLst>
            <a:glow rad="190500">
              <a:schemeClr val="accent4">
                <a:lumMod val="40000"/>
                <a:lumOff val="60000"/>
                <a:alpha val="30000"/>
              </a:schemeClr>
            </a:glo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BDE1DAC-9E07-D03E-5F00-931AACA3C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8940" y="3576502"/>
            <a:ext cx="1041864" cy="626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B58640E-EBFD-6E67-7160-2FB637D6A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0103" y="4929653"/>
            <a:ext cx="1165044" cy="1165044"/>
          </a:xfrm>
          <a:prstGeom prst="rect">
            <a:avLst/>
          </a:prstGeom>
          <a:effectLst>
            <a:glow rad="190500">
              <a:schemeClr val="accent4">
                <a:lumMod val="40000"/>
                <a:lumOff val="60000"/>
                <a:alpha val="30000"/>
              </a:schemeClr>
            </a:glow>
          </a:effectLst>
        </p:spPr>
      </p:pic>
      <p:pic>
        <p:nvPicPr>
          <p:cNvPr id="8" name="Picture 7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1F971BC4-3764-8DA9-BAF3-ABC672858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82" y="3362415"/>
            <a:ext cx="1104842" cy="1104842"/>
          </a:xfrm>
          <a:prstGeom prst="rect">
            <a:avLst/>
          </a:prstGeom>
        </p:spPr>
      </p:pic>
      <p:pic>
        <p:nvPicPr>
          <p:cNvPr id="9" name="Graphic 8" descr="Add with solid fill">
            <a:extLst>
              <a:ext uri="{FF2B5EF4-FFF2-40B4-BE49-F238E27FC236}">
                <a16:creationId xmlns:a16="http://schemas.microsoft.com/office/drawing/2014/main" id="{C01ED17E-9108-5FD5-1C38-F817829344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5853" y="5267835"/>
            <a:ext cx="488680" cy="4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1847"/>
            <a:ext cx="12192000" cy="1934307"/>
          </a:xfrm>
        </p:spPr>
        <p:txBody>
          <a:bodyPr>
            <a:noAutofit/>
          </a:bodyPr>
          <a:lstStyle/>
          <a:p>
            <a:r>
              <a:rPr lang="en-US" sz="7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 CỤ TRIỂN KHAI</a:t>
            </a:r>
          </a:p>
        </p:txBody>
      </p:sp>
    </p:spTree>
    <p:extLst>
      <p:ext uri="{BB962C8B-B14F-4D97-AF65-F5344CB8AC3E}">
        <p14:creationId xmlns:p14="http://schemas.microsoft.com/office/powerpoint/2010/main" val="354101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 CỤ TRIỂN KHAI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C2328-74E8-8253-D956-663F91F722B2}"/>
              </a:ext>
            </a:extLst>
          </p:cNvPr>
          <p:cNvSpPr/>
          <p:nvPr/>
        </p:nvSpPr>
        <p:spPr>
          <a:xfrm>
            <a:off x="456095" y="941017"/>
            <a:ext cx="5486400" cy="2487984"/>
          </a:xfrm>
          <a:prstGeom prst="rect">
            <a:avLst/>
          </a:prstGeom>
          <a:noFill/>
          <a:ln w="12700" cap="rnd">
            <a:gradFill>
              <a:gsLst>
                <a:gs pos="0">
                  <a:schemeClr val="accent6">
                    <a:lumMod val="100000"/>
                  </a:schemeClr>
                </a:gs>
                <a:gs pos="100000">
                  <a:srgbClr val="7030A0">
                    <a:lumMod val="99000"/>
                    <a:lumOff val="1000"/>
                  </a:srgbClr>
                </a:gs>
              </a:gsLst>
              <a:lin ang="5400000" scaled="1"/>
            </a:gra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rIns="274320" rtlCol="0" anchor="t" anchorCtr="0"/>
          <a:lstStyle/>
          <a:p>
            <a:pPr algn="ctr">
              <a:lnSpc>
                <a:spcPct val="150000"/>
              </a:lnSpc>
            </a:pP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Mạch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cứng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 PIR Array</a:t>
            </a:r>
          </a:p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Quicksand"/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Quicksand"/>
              </a:rPr>
              <a:t>Phát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triển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từ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cảm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biến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PIR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sẵn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có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Quicksand"/>
              </a:rPr>
              <a:t>Mạch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khuếch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đại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để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tín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hiệu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biến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thiên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trong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khoảng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0 – 4095.</a:t>
            </a:r>
          </a:p>
          <a:p>
            <a:pPr algn="ctr"/>
            <a:endParaRPr lang="vi-V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4DD754-B613-3FE6-52CE-7220AE420537}"/>
              </a:ext>
            </a:extLst>
          </p:cNvPr>
          <p:cNvSpPr/>
          <p:nvPr/>
        </p:nvSpPr>
        <p:spPr>
          <a:xfrm>
            <a:off x="6348899" y="941016"/>
            <a:ext cx="5486400" cy="2487984"/>
          </a:xfrm>
          <a:prstGeom prst="rect">
            <a:avLst/>
          </a:prstGeom>
          <a:noFill/>
          <a:ln w="12700" cap="rnd">
            <a:gradFill>
              <a:gsLst>
                <a:gs pos="0">
                  <a:schemeClr val="accent6">
                    <a:lumMod val="100000"/>
                  </a:schemeClr>
                </a:gs>
                <a:gs pos="100000">
                  <a:srgbClr val="7030A0">
                    <a:lumMod val="99000"/>
                    <a:lumOff val="1000"/>
                  </a:srgbClr>
                </a:gs>
              </a:gsLst>
              <a:lin ang="5400000" scaled="1"/>
            </a:gra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rIns="274320" bIns="9144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Vi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điều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khiển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Quicksand"/>
            </a:endParaRPr>
          </a:p>
          <a:p>
            <a:pPr algn="ctr">
              <a:lnSpc>
                <a:spcPct val="150000"/>
              </a:lnSpc>
            </a:pPr>
            <a:endParaRPr lang="en-US" sz="800" dirty="0">
              <a:latin typeface="Quicksand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Quicksand"/>
              </a:rPr>
              <a:t>Vi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điều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khiển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: ESP32.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Quicksand"/>
              </a:rPr>
              <a:t>Ngôn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ngữ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: C lang.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Quicksand"/>
              </a:rPr>
              <a:t>Môi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trường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phát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triển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: ESP-IDF.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Quicksand"/>
              </a:rPr>
              <a:t>Các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thư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viện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sử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dụng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Quicksand"/>
              </a:rPr>
              <a:t>FreeRTOS</a:t>
            </a:r>
            <a:r>
              <a:rPr lang="en-US" dirty="0">
                <a:solidFill>
                  <a:schemeClr val="tx1"/>
                </a:solidFill>
                <a:latin typeface="Quicksand"/>
              </a:rPr>
              <a:t>.</a:t>
            </a:r>
          </a:p>
          <a:p>
            <a:pPr algn="ctr"/>
            <a:endParaRPr lang="vi-V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69E2BC-04A2-C4C7-B02E-A89E1CD21BC5}"/>
              </a:ext>
            </a:extLst>
          </p:cNvPr>
          <p:cNvSpPr/>
          <p:nvPr/>
        </p:nvSpPr>
        <p:spPr>
          <a:xfrm>
            <a:off x="456095" y="3664338"/>
            <a:ext cx="5486400" cy="2487984"/>
          </a:xfrm>
          <a:prstGeom prst="rect">
            <a:avLst/>
          </a:prstGeom>
          <a:noFill/>
          <a:ln w="12700" cap="rnd">
            <a:gradFill>
              <a:gsLst>
                <a:gs pos="0">
                  <a:schemeClr val="accent6">
                    <a:lumMod val="100000"/>
                  </a:schemeClr>
                </a:gs>
                <a:gs pos="100000">
                  <a:srgbClr val="7030A0">
                    <a:lumMod val="99000"/>
                    <a:lumOff val="1000"/>
                  </a:srgbClr>
                </a:gs>
              </a:gsLst>
              <a:lin ang="5400000" scaled="1"/>
            </a:gra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Ins="0" rtlCol="0" anchor="t" anchorCtr="0"/>
          <a:lstStyle/>
          <a:p>
            <a:pPr algn="ctr"/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C++ Socket Server</a:t>
            </a:r>
          </a:p>
          <a:p>
            <a:pPr algn="ctr">
              <a:lnSpc>
                <a:spcPct val="150000"/>
              </a:lnSpc>
            </a:pPr>
            <a:endParaRPr lang="en-US" sz="800" dirty="0">
              <a:solidFill>
                <a:schemeClr val="tx1"/>
              </a:solidFill>
              <a:latin typeface="Quicksand"/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Quicksand"/>
              </a:rPr>
              <a:t>Môi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trường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–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hệ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điều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hành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: Linux (Debian based).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Quicksand"/>
              </a:rPr>
              <a:t>Ngôn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ngữ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C++.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Quicksand"/>
              </a:rPr>
              <a:t>Nền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tảng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: C++ Socket.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Quicksand"/>
              </a:rPr>
              <a:t>Database: SQLite.</a:t>
            </a:r>
          </a:p>
          <a:p>
            <a:pPr algn="ctr"/>
            <a:endParaRPr lang="vi-V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886F97-A336-C47E-8209-DE0E8B86F24A}"/>
              </a:ext>
            </a:extLst>
          </p:cNvPr>
          <p:cNvSpPr/>
          <p:nvPr/>
        </p:nvSpPr>
        <p:spPr>
          <a:xfrm>
            <a:off x="6348899" y="3664337"/>
            <a:ext cx="5486400" cy="2487985"/>
          </a:xfrm>
          <a:prstGeom prst="rect">
            <a:avLst/>
          </a:prstGeom>
          <a:noFill/>
          <a:ln w="12700" cap="rnd">
            <a:gradFill>
              <a:gsLst>
                <a:gs pos="0">
                  <a:schemeClr val="accent6">
                    <a:lumMod val="100000"/>
                  </a:schemeClr>
                </a:gs>
                <a:gs pos="100000">
                  <a:srgbClr val="7030A0">
                    <a:lumMod val="99000"/>
                    <a:lumOff val="1000"/>
                  </a:srgbClr>
                </a:gs>
              </a:gsLst>
              <a:lin ang="5400000" scaled="1"/>
            </a:gra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rIns="274320" bIns="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Giao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diện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quản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Quicksand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Quicksand"/>
              </a:rPr>
              <a:t>lý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Quicksand"/>
            </a:endParaRPr>
          </a:p>
          <a:p>
            <a:pPr algn="ctr">
              <a:lnSpc>
                <a:spcPct val="150000"/>
              </a:lnSpc>
            </a:pPr>
            <a:endParaRPr lang="en-US" sz="800" dirty="0">
              <a:latin typeface="Quicksand"/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Quicksand"/>
              </a:rPr>
              <a:t>Hệ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điều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hành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: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Đa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nền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tảng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(Linux, Window, Mac).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Quicksand"/>
              </a:rPr>
              <a:t>Ngôn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ngữ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: TypeScript.</a:t>
            </a: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latin typeface="Quicksand"/>
              </a:rPr>
              <a:t>Môi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Quicksand"/>
              </a:rPr>
              <a:t>trường</a:t>
            </a:r>
            <a:r>
              <a:rPr lang="en-US" sz="1800" dirty="0">
                <a:solidFill>
                  <a:schemeClr val="tx1"/>
                </a:solidFill>
                <a:latin typeface="Quicksand"/>
              </a:rPr>
              <a:t>: NodeJS.</a:t>
            </a:r>
          </a:p>
          <a:p>
            <a:pPr algn="ctr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3197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1847"/>
            <a:ext cx="12192000" cy="1934307"/>
          </a:xfrm>
        </p:spPr>
        <p:txBody>
          <a:bodyPr>
            <a:noAutofit/>
          </a:bodyPr>
          <a:lstStyle/>
          <a:p>
            <a:r>
              <a:rPr lang="en-US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</a:t>
            </a:r>
            <a:endParaRPr lang="en-US" sz="7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4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112B2786-8BEE-A9E7-E7C6-BA7F0239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Calibri"/>
                <a:ea typeface="Lato"/>
                <a:cs typeface="Calibri"/>
              </a:rPr>
              <a:t>KẾT QUẢ ĐẠT ĐƯỢC: </a:t>
            </a:r>
            <a:r>
              <a:rPr lang="en-US" sz="3600" dirty="0" err="1">
                <a:latin typeface="Calibri"/>
                <a:ea typeface="Lato"/>
                <a:cs typeface="Calibri"/>
              </a:rPr>
              <a:t>Phần</a:t>
            </a:r>
            <a:r>
              <a:rPr lang="en-US" sz="3600" dirty="0">
                <a:latin typeface="Calibri"/>
                <a:ea typeface="Lato"/>
                <a:cs typeface="Calibri"/>
              </a:rPr>
              <a:t> </a:t>
            </a:r>
            <a:r>
              <a:rPr lang="en-US" sz="3600" dirty="0" err="1">
                <a:latin typeface="Calibri"/>
                <a:ea typeface="Lato"/>
                <a:cs typeface="Calibri"/>
              </a:rPr>
              <a:t>cứng</a:t>
            </a:r>
            <a:endParaRPr lang="vi-VN" sz="3600" b="0" dirty="0">
              <a:solidFill>
                <a:srgbClr val="000000"/>
              </a:solidFill>
              <a:latin typeface="Calibri"/>
              <a:ea typeface="Lato"/>
              <a:cs typeface="Calibri"/>
            </a:endParaRPr>
          </a:p>
        </p:txBody>
      </p:sp>
      <p:pic>
        <p:nvPicPr>
          <p:cNvPr id="4" name="Hình ảnh 3" descr="Ảnh có chứa văn bản, biểu đồ, hàng, Kế hoạch&#10;&#10;Mô tả được tự động tạo">
            <a:extLst>
              <a:ext uri="{FF2B5EF4-FFF2-40B4-BE49-F238E27FC236}">
                <a16:creationId xmlns:a16="http://schemas.microsoft.com/office/drawing/2014/main" id="{46EDE267-1048-7F68-E3D0-DBA401D5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61" y="2834495"/>
            <a:ext cx="5118791" cy="2748032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BFDB608-73CC-76F0-6933-0C2D3A9DAC7F}"/>
              </a:ext>
            </a:extLst>
          </p:cNvPr>
          <p:cNvSpPr txBox="1"/>
          <p:nvPr/>
        </p:nvSpPr>
        <p:spPr>
          <a:xfrm>
            <a:off x="2548533" y="5755978"/>
            <a:ext cx="317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b="1" err="1">
                <a:latin typeface="Arial"/>
                <a:cs typeface="Arial"/>
              </a:rPr>
              <a:t>Schematic</a:t>
            </a:r>
            <a:endParaRPr lang="vi-VN" b="1">
              <a:latin typeface="Arial"/>
              <a:cs typeface="Arial"/>
            </a:endParaRPr>
          </a:p>
        </p:txBody>
      </p:sp>
      <p:pic>
        <p:nvPicPr>
          <p:cNvPr id="8" name="Hình ảnh 7" descr="Ảnh có chứa văn bản, Đồ họa, thiết kế đồ họa, ảnh chụp màn hình&#10;&#10;Mô tả được tự động tạo">
            <a:extLst>
              <a:ext uri="{FF2B5EF4-FFF2-40B4-BE49-F238E27FC236}">
                <a16:creationId xmlns:a16="http://schemas.microsoft.com/office/drawing/2014/main" id="{47FB8CD9-6631-C81D-B5F0-12CF6FCF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38" y="1073010"/>
            <a:ext cx="3558072" cy="2348673"/>
          </a:xfrm>
          <a:prstGeom prst="rect">
            <a:avLst/>
          </a:prstGeom>
        </p:spPr>
      </p:pic>
      <p:pic>
        <p:nvPicPr>
          <p:cNvPr id="9" name="Hình ảnh 8" descr="Ảnh có chứa văn bản, mạch điện, thiết kế, đồ điện tử&#10;&#10;Mô tả được tự động tạo">
            <a:extLst>
              <a:ext uri="{FF2B5EF4-FFF2-40B4-BE49-F238E27FC236}">
                <a16:creationId xmlns:a16="http://schemas.microsoft.com/office/drawing/2014/main" id="{63728779-F3E7-3678-58D0-E138C64DD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935" y="3649800"/>
            <a:ext cx="3884130" cy="2363443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942778F-EA12-DF4C-522D-406D39283E02}"/>
              </a:ext>
            </a:extLst>
          </p:cNvPr>
          <p:cNvSpPr txBox="1"/>
          <p:nvPr/>
        </p:nvSpPr>
        <p:spPr>
          <a:xfrm>
            <a:off x="7010098" y="3474553"/>
            <a:ext cx="317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b="1">
                <a:latin typeface="Arial"/>
                <a:cs typeface="Arial"/>
              </a:rPr>
              <a:t>PCB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EF9EC-7EF8-C561-98F8-1F9554C3782B}"/>
              </a:ext>
            </a:extLst>
          </p:cNvPr>
          <p:cNvSpPr txBox="1"/>
          <p:nvPr/>
        </p:nvSpPr>
        <p:spPr>
          <a:xfrm>
            <a:off x="313436" y="1026353"/>
            <a:ext cx="11565128" cy="1623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>
                <a:latin typeface="Quicksand"/>
              </a:rPr>
              <a:t>Hoàn </a:t>
            </a:r>
            <a:r>
              <a:rPr lang="en-US" sz="2300" dirty="0" err="1">
                <a:latin typeface="Quicksand"/>
              </a:rPr>
              <a:t>thành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mạch</a:t>
            </a:r>
            <a:r>
              <a:rPr lang="en-US" sz="2300" dirty="0">
                <a:latin typeface="Quicksand"/>
              </a:rPr>
              <a:t> PIR Array </a:t>
            </a:r>
            <a:r>
              <a:rPr lang="en-US" sz="2300" dirty="0" err="1">
                <a:latin typeface="Quicksand"/>
              </a:rPr>
              <a:t>gồm</a:t>
            </a:r>
            <a:r>
              <a:rPr lang="en-US" sz="2300" dirty="0">
                <a:latin typeface="Quicksand"/>
              </a:rPr>
              <a:t> 5 PIR.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Đầu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 ADC </a:t>
            </a:r>
            <a:r>
              <a:rPr lang="en-US" sz="2300" dirty="0" err="1">
                <a:latin typeface="Quicksand"/>
              </a:rPr>
              <a:t>ổn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định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ít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nhiễu</a:t>
            </a:r>
            <a:r>
              <a:rPr lang="en-US" sz="2300" dirty="0">
                <a:latin typeface="Quicksand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Bản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thiết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kế</a:t>
            </a:r>
            <a:r>
              <a:rPr lang="en-US" sz="2300" dirty="0">
                <a:latin typeface="Quicksand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796467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112B2786-8BEE-A9E7-E7C6-BA7F0239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Calibri"/>
                <a:ea typeface="Lato"/>
                <a:cs typeface="Calibri"/>
              </a:rPr>
              <a:t>KẾT QUẢ ĐẠT ĐƯỢC: </a:t>
            </a:r>
            <a:r>
              <a:rPr lang="en-US" sz="3600" dirty="0" err="1">
                <a:latin typeface="Calibri"/>
                <a:ea typeface="Lato"/>
                <a:cs typeface="Calibri"/>
              </a:rPr>
              <a:t>Phần</a:t>
            </a:r>
            <a:r>
              <a:rPr lang="en-US" sz="3600" dirty="0">
                <a:latin typeface="Calibri"/>
                <a:ea typeface="Lato"/>
                <a:cs typeface="Calibri"/>
              </a:rPr>
              <a:t> </a:t>
            </a:r>
            <a:r>
              <a:rPr lang="en-US" sz="3600" dirty="0" err="1">
                <a:latin typeface="Calibri"/>
                <a:ea typeface="Lato"/>
                <a:cs typeface="Calibri"/>
              </a:rPr>
              <a:t>cứng</a:t>
            </a:r>
            <a:endParaRPr lang="vi-VN" sz="3600" b="0" dirty="0">
              <a:solidFill>
                <a:srgbClr val="000000"/>
              </a:solidFill>
              <a:latin typeface="Calibri"/>
              <a:ea typeface="Lato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EF9EC-7EF8-C561-98F8-1F9554C3782B}"/>
              </a:ext>
            </a:extLst>
          </p:cNvPr>
          <p:cNvSpPr txBox="1"/>
          <p:nvPr/>
        </p:nvSpPr>
        <p:spPr>
          <a:xfrm>
            <a:off x="313436" y="937863"/>
            <a:ext cx="11565128" cy="561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Hình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ảnh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sản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phẩm</a:t>
            </a:r>
            <a:r>
              <a:rPr lang="en-US" sz="2300" dirty="0">
                <a:latin typeface="Quicksand"/>
              </a:rPr>
              <a:t>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A223A-29F4-B5A8-5E47-E6FB406B0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00" b="12600"/>
          <a:stretch/>
        </p:blipFill>
        <p:spPr>
          <a:xfrm>
            <a:off x="4467192" y="2248852"/>
            <a:ext cx="3376296" cy="337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FEE70-A7E5-7587-FD0F-1763EFD1F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00" b="12600"/>
          <a:stretch/>
        </p:blipFill>
        <p:spPr>
          <a:xfrm>
            <a:off x="468248" y="2248852"/>
            <a:ext cx="3376296" cy="3376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7C51B-48E7-E4F4-4DE8-5593A683D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00" b="12600"/>
          <a:stretch/>
        </p:blipFill>
        <p:spPr>
          <a:xfrm>
            <a:off x="8466136" y="2248852"/>
            <a:ext cx="3376296" cy="33762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8746D-AEC7-3AA0-54E0-EA7050ACADCE}"/>
              </a:ext>
            </a:extLst>
          </p:cNvPr>
          <p:cNvSpPr txBox="1"/>
          <p:nvPr/>
        </p:nvSpPr>
        <p:spPr>
          <a:xfrm>
            <a:off x="390498" y="1568528"/>
            <a:ext cx="1997102" cy="561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 err="1">
                <a:latin typeface="Quicksand"/>
              </a:rPr>
              <a:t>Mặt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ngang</a:t>
            </a:r>
            <a:endParaRPr lang="en-US" sz="2300" dirty="0">
              <a:latin typeface="Quicksan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33E067-182B-C5A8-83D4-E1FE3AB8BA7E}"/>
              </a:ext>
            </a:extLst>
          </p:cNvPr>
          <p:cNvSpPr txBox="1"/>
          <p:nvPr/>
        </p:nvSpPr>
        <p:spPr>
          <a:xfrm>
            <a:off x="4467192" y="1499171"/>
            <a:ext cx="1997102" cy="561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 err="1">
                <a:latin typeface="Quicksand"/>
              </a:rPr>
              <a:t>Mặt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trên</a:t>
            </a:r>
            <a:endParaRPr lang="en-US" sz="2300" dirty="0">
              <a:latin typeface="Quicksan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591A27-D62D-C130-F878-D88C2A1C799E}"/>
              </a:ext>
            </a:extLst>
          </p:cNvPr>
          <p:cNvSpPr txBox="1"/>
          <p:nvPr/>
        </p:nvSpPr>
        <p:spPr>
          <a:xfrm>
            <a:off x="8466136" y="1499171"/>
            <a:ext cx="1997102" cy="561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 err="1">
                <a:latin typeface="Quicksand"/>
              </a:rPr>
              <a:t>Mặt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dưới</a:t>
            </a:r>
            <a:endParaRPr lang="en-US" sz="2300" dirty="0"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83084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63" y="2461847"/>
            <a:ext cx="10873274" cy="1934307"/>
          </a:xfrm>
        </p:spPr>
        <p:txBody>
          <a:bodyPr>
            <a:noAutofit/>
          </a:bodyPr>
          <a:lstStyle/>
          <a:p>
            <a:r>
              <a:rPr lang="en-US" sz="7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 ĐỀ CẦN GIẢI QUYẾT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112B2786-8BEE-A9E7-E7C6-BA7F0239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Calibri"/>
                <a:ea typeface="Lato"/>
                <a:cs typeface="Calibri"/>
              </a:rPr>
              <a:t>KẾT QUẢ ĐẠT ĐƯỢC: </a:t>
            </a:r>
            <a:r>
              <a:rPr lang="en-US" sz="3600" dirty="0" err="1">
                <a:latin typeface="Calibri"/>
                <a:ea typeface="Lato"/>
                <a:cs typeface="Calibri"/>
              </a:rPr>
              <a:t>Phần</a:t>
            </a:r>
            <a:r>
              <a:rPr lang="en-US" sz="3600" dirty="0">
                <a:latin typeface="Calibri"/>
                <a:ea typeface="Lato"/>
                <a:cs typeface="Calibri"/>
              </a:rPr>
              <a:t> </a:t>
            </a:r>
            <a:r>
              <a:rPr lang="en-US" sz="3600" dirty="0" err="1">
                <a:latin typeface="Calibri"/>
                <a:ea typeface="Lato"/>
                <a:cs typeface="Calibri"/>
              </a:rPr>
              <a:t>cứng</a:t>
            </a:r>
            <a:endParaRPr lang="vi-VN" sz="3600" b="0" dirty="0">
              <a:solidFill>
                <a:srgbClr val="000000"/>
              </a:solidFill>
              <a:latin typeface="Calibri"/>
              <a:ea typeface="Lato"/>
              <a:cs typeface="Calibri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BFDB608-73CC-76F0-6933-0C2D3A9DAC7F}"/>
              </a:ext>
            </a:extLst>
          </p:cNvPr>
          <p:cNvSpPr txBox="1"/>
          <p:nvPr/>
        </p:nvSpPr>
        <p:spPr>
          <a:xfrm>
            <a:off x="6656707" y="4822083"/>
            <a:ext cx="55383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>
                <a:latin typeface="Arial"/>
                <a:cs typeface="Arial"/>
              </a:rPr>
              <a:t>Tín hiệu khi phát hiện có sự thay đổi nhiệt độ trong miền quan sát được</a:t>
            </a:r>
          </a:p>
        </p:txBody>
      </p:sp>
      <p:pic>
        <p:nvPicPr>
          <p:cNvPr id="5" name="Hình ảnh 4" descr="Ảnh có chứa văn bản, ảnh chụp màn hình, số, phần mềm&#10;&#10;Mô tả được tự động tạo">
            <a:extLst>
              <a:ext uri="{FF2B5EF4-FFF2-40B4-BE49-F238E27FC236}">
                <a16:creationId xmlns:a16="http://schemas.microsoft.com/office/drawing/2014/main" id="{52D90EEA-C1E0-715A-1F78-92CB2B82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4" y="1761728"/>
            <a:ext cx="4804642" cy="2968051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7E21BC8-9D5C-A642-F27D-129E2BA7255A}"/>
              </a:ext>
            </a:extLst>
          </p:cNvPr>
          <p:cNvSpPr txBox="1"/>
          <p:nvPr/>
        </p:nvSpPr>
        <p:spPr>
          <a:xfrm>
            <a:off x="279599" y="5082107"/>
            <a:ext cx="55383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>
                <a:latin typeface="Arial"/>
                <a:cs typeface="Arial"/>
              </a:rPr>
              <a:t>Tin hiệu khi k</a:t>
            </a:r>
            <a:r>
              <a:rPr lang="en-US" b="1" err="1">
                <a:latin typeface="Arial"/>
                <a:cs typeface="Arial"/>
              </a:rPr>
              <a:t>hông</a:t>
            </a:r>
            <a:r>
              <a:rPr lang="vi-VN" b="1">
                <a:latin typeface="Arial"/>
                <a:cs typeface="Arial"/>
              </a:rPr>
              <a:t> phát hiện chuyển động</a:t>
            </a:r>
          </a:p>
        </p:txBody>
      </p:sp>
      <p:pic>
        <p:nvPicPr>
          <p:cNvPr id="13" name="Hình ảnh 12" descr="Ảnh có chứa văn bản, ảnh chụp màn hình, số, Sơ đồ&#10;&#10;Mô tả được tự động tạo">
            <a:extLst>
              <a:ext uri="{FF2B5EF4-FFF2-40B4-BE49-F238E27FC236}">
                <a16:creationId xmlns:a16="http://schemas.microsoft.com/office/drawing/2014/main" id="{42B44FF9-F583-CBC6-DC58-6E08CC46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198" y="1499171"/>
            <a:ext cx="4796735" cy="3131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8484B-6D28-31C3-E182-39CEE6804D04}"/>
              </a:ext>
            </a:extLst>
          </p:cNvPr>
          <p:cNvSpPr txBox="1"/>
          <p:nvPr/>
        </p:nvSpPr>
        <p:spPr>
          <a:xfrm>
            <a:off x="313436" y="937863"/>
            <a:ext cx="11565128" cy="561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Đồ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thị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điện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áp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26553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112B2786-8BEE-A9E7-E7C6-BA7F0239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Calibri"/>
                <a:ea typeface="Lato"/>
                <a:cs typeface="Calibri"/>
              </a:rPr>
              <a:t>KẾT QUẢ ĐẠT ĐƯỢC: </a:t>
            </a:r>
            <a:r>
              <a:rPr lang="en-US" sz="3600" dirty="0" err="1">
                <a:latin typeface="Calibri"/>
                <a:ea typeface="Lato"/>
                <a:cs typeface="Calibri"/>
              </a:rPr>
              <a:t>Phần</a:t>
            </a:r>
            <a:r>
              <a:rPr lang="en-US" sz="3600" dirty="0">
                <a:latin typeface="Calibri"/>
                <a:ea typeface="Lato"/>
                <a:cs typeface="Calibri"/>
              </a:rPr>
              <a:t> </a:t>
            </a:r>
            <a:r>
              <a:rPr lang="en-US" sz="3600" dirty="0" err="1">
                <a:latin typeface="Calibri"/>
                <a:ea typeface="Lato"/>
                <a:cs typeface="Calibri"/>
              </a:rPr>
              <a:t>mềm</a:t>
            </a:r>
            <a:endParaRPr lang="vi-VN" sz="3600" b="0" dirty="0">
              <a:solidFill>
                <a:srgbClr val="000000"/>
              </a:solidFill>
              <a:latin typeface="Calibri"/>
              <a:ea typeface="Lato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3783-614C-D94A-6DB8-E2231729012F}"/>
              </a:ext>
            </a:extLst>
          </p:cNvPr>
          <p:cNvSpPr txBox="1"/>
          <p:nvPr/>
        </p:nvSpPr>
        <p:spPr>
          <a:xfrm>
            <a:off x="296097" y="806341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Lập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trình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cho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vi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điều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khiển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:</a:t>
            </a:r>
            <a:endParaRPr lang="vi-VN" sz="26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02DD3-B0B1-84CF-8BB2-953935AF3387}"/>
              </a:ext>
            </a:extLst>
          </p:cNvPr>
          <p:cNvSpPr txBox="1"/>
          <p:nvPr/>
        </p:nvSpPr>
        <p:spPr>
          <a:xfrm>
            <a:off x="535432" y="1298784"/>
            <a:ext cx="11565128" cy="26842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>
                <a:latin typeface="Quicksand"/>
              </a:rPr>
              <a:t>Hoàn </a:t>
            </a:r>
            <a:r>
              <a:rPr lang="en-US" sz="2300" dirty="0" err="1">
                <a:latin typeface="Quicksand"/>
              </a:rPr>
              <a:t>thành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các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cơ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chế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 bao </a:t>
            </a:r>
            <a:r>
              <a:rPr lang="en-US" sz="2300" dirty="0" err="1">
                <a:latin typeface="Quicksand"/>
              </a:rPr>
              <a:t>gồm</a:t>
            </a:r>
            <a:r>
              <a:rPr lang="en-US" sz="2300" dirty="0">
                <a:latin typeface="Quicksand"/>
              </a:rPr>
              <a:t>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Đọc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ghi</a:t>
            </a:r>
            <a:r>
              <a:rPr lang="en-US" sz="2300" dirty="0">
                <a:latin typeface="Quicksand"/>
              </a:rPr>
              <a:t> ADC.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Kết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nối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Wifi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gửi</a:t>
            </a:r>
            <a:r>
              <a:rPr lang="en-US" sz="2300" dirty="0">
                <a:latin typeface="Quicksand"/>
              </a:rPr>
              <a:t> HTTP request.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Sử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dụng</a:t>
            </a:r>
            <a:r>
              <a:rPr lang="en-US" sz="2300" dirty="0">
                <a:latin typeface="Quicksand"/>
              </a:rPr>
              <a:t> Dual Core.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Quicksand"/>
              </a:rPr>
              <a:t>Source code: </a:t>
            </a:r>
            <a:r>
              <a:rPr lang="vi-VN" sz="2300" dirty="0">
                <a:hlinkClick r:id="rId2"/>
              </a:rPr>
              <a:t>sonnt0201/</a:t>
            </a:r>
            <a:r>
              <a:rPr lang="vi-VN" sz="2300" dirty="0" err="1">
                <a:hlinkClick r:id="rId2"/>
              </a:rPr>
              <a:t>pirmanager</a:t>
            </a:r>
            <a:r>
              <a:rPr lang="vi-VN" sz="2300" dirty="0">
                <a:hlinkClick r:id="rId2"/>
              </a:rPr>
              <a:t> (github.com)</a:t>
            </a:r>
            <a:endParaRPr lang="en-US" sz="2300" dirty="0"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127319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183674" y="806341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HTTP_Module</a:t>
            </a:r>
            <a:endParaRPr lang="vi-VN" sz="2600" b="1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BFFB4-B846-33FC-90C4-598811B8BDDD}"/>
              </a:ext>
            </a:extLst>
          </p:cNvPr>
          <p:cNvSpPr txBox="1"/>
          <p:nvPr/>
        </p:nvSpPr>
        <p:spPr>
          <a:xfrm>
            <a:off x="423009" y="1143931"/>
            <a:ext cx="11565128" cy="1623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Phát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triển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từ</a:t>
            </a:r>
            <a:r>
              <a:rPr lang="en-US" sz="2300" dirty="0">
                <a:latin typeface="Quicksand"/>
              </a:rPr>
              <a:t> C++ Socket, </a:t>
            </a:r>
            <a:r>
              <a:rPr lang="en-US" sz="2300" dirty="0" err="1">
                <a:latin typeface="Quicksand"/>
              </a:rPr>
              <a:t>chạy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trên</a:t>
            </a:r>
            <a:r>
              <a:rPr lang="en-US" sz="2300" dirty="0">
                <a:latin typeface="Quicksand"/>
              </a:rPr>
              <a:t> Linux (Debian based).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>
                <a:latin typeface="Quicksand"/>
              </a:rPr>
              <a:t>Cung </a:t>
            </a:r>
            <a:r>
              <a:rPr lang="en-US" sz="2300" dirty="0" err="1">
                <a:latin typeface="Quicksand"/>
              </a:rPr>
              <a:t>cấp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cú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pháp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đơn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giản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trong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sáng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để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tạo</a:t>
            </a:r>
            <a:r>
              <a:rPr lang="en-US" sz="2300" dirty="0">
                <a:latin typeface="Quicksand"/>
              </a:rPr>
              <a:t> HTTP server.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Xử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lý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các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dạng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dữ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liệu</a:t>
            </a:r>
            <a:r>
              <a:rPr lang="en-US" sz="2300" dirty="0">
                <a:latin typeface="Quicksand"/>
              </a:rPr>
              <a:t> (Content-Type) </a:t>
            </a:r>
            <a:r>
              <a:rPr lang="en-US" sz="2300" dirty="0" err="1">
                <a:latin typeface="Quicksand"/>
              </a:rPr>
              <a:t>phổ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biến</a:t>
            </a:r>
            <a:r>
              <a:rPr lang="en-US" sz="2300" dirty="0">
                <a:latin typeface="Quicksand"/>
              </a:rPr>
              <a:t>.</a:t>
            </a: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18D207C-E36F-AE28-F747-B168254B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830" y="2879224"/>
            <a:ext cx="7710778" cy="39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183674" y="806341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Server</a:t>
            </a:r>
            <a:endParaRPr lang="vi-VN" sz="26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BFFB4-B846-33FC-90C4-598811B8BDDD}"/>
              </a:ext>
            </a:extLst>
          </p:cNvPr>
          <p:cNvSpPr txBox="1"/>
          <p:nvPr/>
        </p:nvSpPr>
        <p:spPr>
          <a:xfrm>
            <a:off x="443198" y="1236546"/>
            <a:ext cx="11565128" cy="26849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Sử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dụng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HTTP_Module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SQLite Database.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>
                <a:latin typeface="Quicksand"/>
              </a:rPr>
              <a:t>Hoàn </a:t>
            </a:r>
            <a:r>
              <a:rPr lang="en-US" sz="2300" dirty="0" err="1">
                <a:latin typeface="Quicksand"/>
              </a:rPr>
              <a:t>thành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xong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các</a:t>
            </a:r>
            <a:r>
              <a:rPr lang="en-US" sz="2300" dirty="0">
                <a:latin typeface="Quicksand"/>
              </a:rPr>
              <a:t> API </a:t>
            </a:r>
            <a:r>
              <a:rPr lang="en-US" sz="2300" dirty="0" err="1">
                <a:latin typeface="Quicksand"/>
              </a:rPr>
              <a:t>cơ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bản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theo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mô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hình</a:t>
            </a:r>
            <a:r>
              <a:rPr lang="en-US" sz="2300" dirty="0">
                <a:latin typeface="Quicksand"/>
              </a:rPr>
              <a:t> RESTful.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>
                <a:latin typeface="Quicksand"/>
              </a:rPr>
              <a:t>Cung </a:t>
            </a:r>
            <a:r>
              <a:rPr lang="en-US" sz="2300" dirty="0" err="1">
                <a:latin typeface="Quicksand"/>
              </a:rPr>
              <a:t>cấp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 API Document.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Chạy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ổn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định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chịu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tải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tốt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đối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với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cầu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dụng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không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bị</a:t>
            </a:r>
            <a:r>
              <a:rPr lang="en-US" sz="2300" dirty="0">
                <a:latin typeface="Quicksand"/>
              </a:rPr>
              <a:t> crush.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>
                <a:latin typeface="Quicksand"/>
              </a:rPr>
              <a:t>Source code: </a:t>
            </a:r>
          </a:p>
        </p:txBody>
      </p:sp>
    </p:spTree>
    <p:extLst>
      <p:ext uri="{BB962C8B-B14F-4D97-AF65-F5344CB8AC3E}">
        <p14:creationId xmlns:p14="http://schemas.microsoft.com/office/powerpoint/2010/main" val="2009177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183674" y="806341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Server</a:t>
            </a:r>
            <a:endParaRPr lang="vi-VN" sz="26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BFFB4-B846-33FC-90C4-598811B8BDDD}"/>
              </a:ext>
            </a:extLst>
          </p:cNvPr>
          <p:cNvSpPr txBox="1"/>
          <p:nvPr/>
        </p:nvSpPr>
        <p:spPr>
          <a:xfrm>
            <a:off x="691224" y="1298784"/>
            <a:ext cx="4500986" cy="5809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Hình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ảnh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sản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phẩm</a:t>
            </a:r>
            <a:r>
              <a:rPr lang="en-US" sz="2300" dirty="0">
                <a:latin typeface="Quicksand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E3F93-A720-06D8-67E8-FAF8CE76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760" y="922242"/>
            <a:ext cx="5222240" cy="5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8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296097" y="806341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Desktop Application</a:t>
            </a:r>
            <a:endParaRPr lang="vi-VN" sz="2600" b="1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BFFB4-B846-33FC-90C4-598811B8BDDD}"/>
              </a:ext>
            </a:extLst>
          </p:cNvPr>
          <p:cNvSpPr txBox="1"/>
          <p:nvPr/>
        </p:nvSpPr>
        <p:spPr>
          <a:xfrm>
            <a:off x="535432" y="1298784"/>
            <a:ext cx="11565128" cy="37467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>
                <a:latin typeface="Quicksand"/>
              </a:rPr>
              <a:t>Hoàn </a:t>
            </a:r>
            <a:r>
              <a:rPr lang="en-US" sz="2300" dirty="0" err="1">
                <a:latin typeface="Quicksand"/>
              </a:rPr>
              <a:t>thành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các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cơ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chế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 bao </a:t>
            </a:r>
            <a:r>
              <a:rPr lang="en-US" sz="2300" dirty="0" err="1">
                <a:latin typeface="Quicksand"/>
              </a:rPr>
              <a:t>gồm</a:t>
            </a:r>
            <a:r>
              <a:rPr lang="en-US" sz="2300" dirty="0">
                <a:latin typeface="Quicksand"/>
              </a:rPr>
              <a:t>: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Điều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khiển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bật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tắt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ghi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dữ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liệu</a:t>
            </a:r>
            <a:r>
              <a:rPr lang="en-US" sz="2300" dirty="0">
                <a:latin typeface="Quicksand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Trực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quan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hóa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dữ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liệu</a:t>
            </a:r>
            <a:r>
              <a:rPr lang="en-US" sz="2300" dirty="0">
                <a:latin typeface="Quicksand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>
                <a:latin typeface="Quicksand"/>
              </a:rPr>
              <a:t>Quay video.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Gán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nhãn</a:t>
            </a:r>
            <a:r>
              <a:rPr lang="en-US" sz="2300" dirty="0">
                <a:latin typeface="Quicksand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Quicksand"/>
            </a:endParaRPr>
          </a:p>
          <a:p>
            <a:pPr>
              <a:lnSpc>
                <a:spcPct val="150000"/>
              </a:lnSpc>
            </a:pPr>
            <a:r>
              <a:rPr lang="en-US" sz="2300" dirty="0">
                <a:latin typeface="Quicksand"/>
              </a:rPr>
              <a:t>Source code: </a:t>
            </a:r>
            <a:r>
              <a:rPr lang="vi-VN" sz="2400" dirty="0">
                <a:hlinkClick r:id="rId2"/>
              </a:rPr>
              <a:t>sonnt0201/</a:t>
            </a:r>
            <a:r>
              <a:rPr lang="vi-VN" sz="2400" dirty="0" err="1">
                <a:hlinkClick r:id="rId2"/>
              </a:rPr>
              <a:t>pirmanager</a:t>
            </a:r>
            <a:r>
              <a:rPr lang="vi-VN" sz="2400" dirty="0">
                <a:hlinkClick r:id="rId2"/>
              </a:rPr>
              <a:t> (github.com)</a:t>
            </a:r>
            <a:endParaRPr lang="en-US" sz="2300" dirty="0"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65109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296097" y="806341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Desktop Application</a:t>
            </a:r>
            <a:endParaRPr lang="vi-VN" sz="2600" b="1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BFFB4-B846-33FC-90C4-598811B8BDDD}"/>
              </a:ext>
            </a:extLst>
          </p:cNvPr>
          <p:cNvSpPr txBox="1"/>
          <p:nvPr/>
        </p:nvSpPr>
        <p:spPr>
          <a:xfrm>
            <a:off x="535432" y="1298784"/>
            <a:ext cx="11565128" cy="10922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 err="1">
                <a:latin typeface="Quicksand"/>
              </a:rPr>
              <a:t>Hình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ảnh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sản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phẩm</a:t>
            </a:r>
            <a:r>
              <a:rPr lang="en-US" sz="2300" dirty="0">
                <a:latin typeface="Quicksand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300" dirty="0">
              <a:latin typeface="Quicksa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F327D-7B95-9B83-D060-A8B7295E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60" y="1492583"/>
            <a:ext cx="8554720" cy="46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8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296097" y="806341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Desktop Application</a:t>
            </a:r>
            <a:endParaRPr lang="vi-VN" sz="2600" b="1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BFFB4-B846-33FC-90C4-598811B8BDDD}"/>
              </a:ext>
            </a:extLst>
          </p:cNvPr>
          <p:cNvSpPr txBox="1"/>
          <p:nvPr/>
        </p:nvSpPr>
        <p:spPr>
          <a:xfrm>
            <a:off x="535432" y="1298784"/>
            <a:ext cx="2929760" cy="561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 err="1">
                <a:latin typeface="Quicksand"/>
              </a:rPr>
              <a:t>Hình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ảnh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sản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phẩm</a:t>
            </a:r>
            <a:r>
              <a:rPr lang="en-US" sz="2300" dirty="0">
                <a:latin typeface="Quicksand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79F32-7F03-23E7-DD01-E1E66032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92" y="1465119"/>
            <a:ext cx="8457952" cy="45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47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bối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183674" y="1270213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Thử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nghiệm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:</a:t>
            </a:r>
            <a:endParaRPr lang="vi-VN" sz="26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F8F75-5CAF-18BB-76F2-5EC3A836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501" y="935256"/>
            <a:ext cx="4369402" cy="5844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BF81A-0B1F-5004-CF14-52C192B331A0}"/>
              </a:ext>
            </a:extLst>
          </p:cNvPr>
          <p:cNvSpPr txBox="1"/>
          <p:nvPr/>
        </p:nvSpPr>
        <p:spPr>
          <a:xfrm>
            <a:off x="87745" y="2102734"/>
            <a:ext cx="4620032" cy="3215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Vị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trí</a:t>
            </a:r>
            <a:r>
              <a:rPr lang="en-US" sz="2300" dirty="0">
                <a:latin typeface="Quicksand"/>
              </a:rPr>
              <a:t>: </a:t>
            </a:r>
            <a:r>
              <a:rPr lang="en-US" sz="2300" dirty="0" err="1">
                <a:latin typeface="Quicksand"/>
              </a:rPr>
              <a:t>ngoài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trời</a:t>
            </a:r>
            <a:endParaRPr lang="en-US" sz="2300" dirty="0">
              <a:latin typeface="Quicksand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Nhiệt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độ</a:t>
            </a:r>
            <a:r>
              <a:rPr lang="en-US" sz="2300" dirty="0">
                <a:latin typeface="Quicksand"/>
              </a:rPr>
              <a:t> : ~ 30 </a:t>
            </a:r>
            <a:r>
              <a:rPr lang="en-US" sz="2300" dirty="0" err="1">
                <a:latin typeface="Quicksand"/>
              </a:rPr>
              <a:t>độ</a:t>
            </a:r>
            <a:r>
              <a:rPr lang="en-US" sz="2300" dirty="0">
                <a:latin typeface="Quicksand"/>
              </a:rPr>
              <a:t> C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Nguồn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cấp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cho</a:t>
            </a:r>
            <a:r>
              <a:rPr lang="en-US" sz="2300" dirty="0">
                <a:latin typeface="Quicksand"/>
              </a:rPr>
              <a:t> vi </a:t>
            </a:r>
            <a:r>
              <a:rPr lang="en-US" sz="2300" dirty="0" err="1">
                <a:latin typeface="Quicksand"/>
              </a:rPr>
              <a:t>điều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khiển</a:t>
            </a:r>
            <a:r>
              <a:rPr lang="en-US" sz="2300" dirty="0">
                <a:latin typeface="Quicksand"/>
              </a:rPr>
              <a:t>: </a:t>
            </a:r>
            <a:r>
              <a:rPr lang="en-US" sz="2300" dirty="0" err="1">
                <a:latin typeface="Quicksand"/>
              </a:rPr>
              <a:t>chân</a:t>
            </a:r>
            <a:r>
              <a:rPr lang="en-US" sz="2300" dirty="0">
                <a:latin typeface="Quicksand"/>
              </a:rPr>
              <a:t> USB.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Độ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cao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để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treo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cảm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biến</a:t>
            </a:r>
            <a:r>
              <a:rPr lang="en-US" sz="2300" dirty="0">
                <a:latin typeface="Quicksand"/>
              </a:rPr>
              <a:t>: 2m.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Diện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tích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nghiệm</a:t>
            </a:r>
            <a:r>
              <a:rPr lang="en-US" sz="2300" dirty="0">
                <a:latin typeface="Quicksand"/>
              </a:rPr>
              <a:t> 3 x 3 m2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9D515-A918-3025-FE79-7AD3A225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603" y="1643887"/>
            <a:ext cx="2638793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56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bối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183674" y="916252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Thử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nghiệm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: </a:t>
            </a:r>
            <a:endParaRPr lang="vi-VN" sz="26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C9835-E4A1-0D77-3B2C-1C3488B0E951}"/>
              </a:ext>
            </a:extLst>
          </p:cNvPr>
          <p:cNvSpPr txBox="1"/>
          <p:nvPr/>
        </p:nvSpPr>
        <p:spPr>
          <a:xfrm>
            <a:off x="201396" y="1320816"/>
            <a:ext cx="5764842" cy="561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Dữ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liệu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khi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không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có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chuyển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động</a:t>
            </a:r>
            <a:endParaRPr lang="en-US" sz="2300" dirty="0">
              <a:latin typeface="Quicksa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F24A1-015A-8282-96C3-81CC1089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90" t="7734" b="6523"/>
          <a:stretch/>
        </p:blipFill>
        <p:spPr>
          <a:xfrm>
            <a:off x="6225764" y="1962579"/>
            <a:ext cx="5871472" cy="4444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48146-D7DA-B9C0-6FCF-F65E5A8D42F2}"/>
              </a:ext>
            </a:extLst>
          </p:cNvPr>
          <p:cNvSpPr txBox="1"/>
          <p:nvPr/>
        </p:nvSpPr>
        <p:spPr>
          <a:xfrm>
            <a:off x="5834682" y="1370193"/>
            <a:ext cx="6394107" cy="561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Dữ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liệu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khi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từ</a:t>
            </a:r>
            <a:r>
              <a:rPr lang="en-US" sz="2300" dirty="0">
                <a:latin typeface="Quicksand"/>
              </a:rPr>
              <a:t> ô 11 </a:t>
            </a:r>
            <a:r>
              <a:rPr lang="en-US" sz="2300" dirty="0" err="1">
                <a:latin typeface="Quicksand"/>
              </a:rPr>
              <a:t>đến</a:t>
            </a:r>
            <a:r>
              <a:rPr lang="en-US" sz="2300" dirty="0">
                <a:latin typeface="Quicksand"/>
              </a:rPr>
              <a:t> 32 (</a:t>
            </a:r>
            <a:r>
              <a:rPr lang="en-US" sz="2300" dirty="0" err="1">
                <a:latin typeface="Quicksand"/>
              </a:rPr>
              <a:t>Hàng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đầu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tiên</a:t>
            </a:r>
            <a:r>
              <a:rPr lang="en-US" sz="2300" dirty="0">
                <a:latin typeface="Quicksand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296CD5-B467-9727-2605-8F39102A3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87" t="8316" b="7715"/>
          <a:stretch/>
        </p:blipFill>
        <p:spPr>
          <a:xfrm>
            <a:off x="332952" y="1913202"/>
            <a:ext cx="5501730" cy="40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4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 ĐỀ CẦN GIẢI QUYẾT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6679B8-CBB5-E8BF-BFEB-12B9B4507A50}"/>
              </a:ext>
            </a:extLst>
          </p:cNvPr>
          <p:cNvSpPr/>
          <p:nvPr/>
        </p:nvSpPr>
        <p:spPr>
          <a:xfrm>
            <a:off x="570270" y="1102015"/>
            <a:ext cx="11051460" cy="3778900"/>
          </a:xfrm>
          <a:prstGeom prst="roundRect">
            <a:avLst>
              <a:gd name="adj" fmla="val 0"/>
            </a:avLst>
          </a:prstGeom>
          <a:noFill/>
          <a:ln w="12700" cap="rnd">
            <a:gradFill flip="none" rotWithShape="1">
              <a:gsLst>
                <a:gs pos="0">
                  <a:srgbClr val="C00000"/>
                </a:gs>
                <a:gs pos="100000">
                  <a:srgbClr val="FFC000"/>
                </a:gs>
              </a:gsLst>
              <a:lin ang="2700000" scaled="1"/>
              <a:tileRect/>
            </a:gra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91440" bIns="45720" rtlCol="0" anchor="t" anchorCtr="0"/>
          <a:lstStyle/>
          <a:p>
            <a:pPr>
              <a:lnSpc>
                <a:spcPct val="150000"/>
              </a:lnSpc>
            </a:pP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Thu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PIR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=&gt;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PIR: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cứng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PIR Array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đáng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cậy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1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=&gt;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PIR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Server.</a:t>
            </a:r>
            <a:endParaRPr lang="en-US" sz="1600" dirty="0">
              <a:solidFill>
                <a:schemeClr val="tx1"/>
              </a:solidFill>
              <a:latin typeface="Quicksand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=&gt;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ổn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đều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đặn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gọn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nhúng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. Cung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=&gt;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gán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nhãn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latin typeface="Quicksand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ĐẠT ĐƯỢC: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bối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183674" y="916252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Thử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nghiệm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: </a:t>
            </a:r>
            <a:endParaRPr lang="vi-VN" sz="26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14F96-4741-44D1-A095-70A1A1CA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70" y="916252"/>
            <a:ext cx="5448562" cy="5843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F6B81F-DF43-F8BD-7A7F-4C70C594CFC7}"/>
              </a:ext>
            </a:extLst>
          </p:cNvPr>
          <p:cNvSpPr txBox="1"/>
          <p:nvPr/>
        </p:nvSpPr>
        <p:spPr>
          <a:xfrm>
            <a:off x="201396" y="1320816"/>
            <a:ext cx="6042088" cy="561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Một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mẫu</a:t>
            </a:r>
            <a:r>
              <a:rPr lang="en-US" sz="2300" dirty="0">
                <a:latin typeface="Quicksand"/>
              </a:rPr>
              <a:t> csv </a:t>
            </a:r>
            <a:r>
              <a:rPr lang="en-US" sz="2300" dirty="0" err="1">
                <a:latin typeface="Quicksand"/>
              </a:rPr>
              <a:t>đầu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đã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gán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nhãn</a:t>
            </a:r>
            <a:r>
              <a:rPr lang="en-US" sz="2300" dirty="0">
                <a:latin typeface="Quicksan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836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1847"/>
            <a:ext cx="12192000" cy="1934307"/>
          </a:xfrm>
        </p:spPr>
        <p:txBody>
          <a:bodyPr>
            <a:noAutofit/>
          </a:bodyPr>
          <a:lstStyle/>
          <a:p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 ĐỀ CÒN TỒN ĐỌNG</a:t>
            </a:r>
          </a:p>
        </p:txBody>
      </p:sp>
    </p:spTree>
    <p:extLst>
      <p:ext uri="{BB962C8B-B14F-4D97-AF65-F5344CB8AC3E}">
        <p14:creationId xmlns:p14="http://schemas.microsoft.com/office/powerpoint/2010/main" val="2002677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 ĐỀ CÒN TỒN ĐỌNG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291828" y="935916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Nhiễu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trong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quá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trình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đọc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ADC:</a:t>
            </a:r>
            <a:endParaRPr lang="vi-VN" sz="26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DF254-4BFC-E39E-F8C1-BE58400C7A07}"/>
              </a:ext>
            </a:extLst>
          </p:cNvPr>
          <p:cNvSpPr txBox="1"/>
          <p:nvPr/>
        </p:nvSpPr>
        <p:spPr>
          <a:xfrm>
            <a:off x="201396" y="1428359"/>
            <a:ext cx="11547406" cy="3215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>
                <a:latin typeface="Quicksand"/>
              </a:rPr>
              <a:t>Trong </a:t>
            </a:r>
            <a:r>
              <a:rPr lang="en-US" sz="2300" dirty="0" err="1">
                <a:latin typeface="Quicksand"/>
              </a:rPr>
              <a:t>quá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trình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thực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hành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nghiệm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phát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hiện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việc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kết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nối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Wifi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mở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cổng</a:t>
            </a:r>
            <a:r>
              <a:rPr lang="en-US" sz="2300" dirty="0">
                <a:latin typeface="Quicksand"/>
              </a:rPr>
              <a:t> Socket </a:t>
            </a:r>
            <a:r>
              <a:rPr lang="en-US" sz="2300" dirty="0" err="1">
                <a:latin typeface="Quicksand"/>
              </a:rPr>
              <a:t>có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ảnh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hưởng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đến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số</a:t>
            </a:r>
            <a:r>
              <a:rPr lang="en-US" sz="2300" dirty="0">
                <a:latin typeface="Quicksand"/>
              </a:rPr>
              <a:t> ADC </a:t>
            </a:r>
            <a:r>
              <a:rPr lang="en-US" sz="2300" dirty="0" err="1">
                <a:latin typeface="Quicksand"/>
              </a:rPr>
              <a:t>mà</a:t>
            </a:r>
            <a:r>
              <a:rPr lang="en-US" sz="2300" dirty="0">
                <a:latin typeface="Quicksand"/>
              </a:rPr>
              <a:t> ESP32 </a:t>
            </a:r>
            <a:r>
              <a:rPr lang="en-US" sz="2300" dirty="0" err="1">
                <a:latin typeface="Quicksand"/>
              </a:rPr>
              <a:t>đọc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. </a:t>
            </a:r>
            <a:r>
              <a:rPr lang="en-US" sz="2300" dirty="0" err="1">
                <a:latin typeface="Quicksand"/>
              </a:rPr>
              <a:t>Cụ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thể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tốc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độ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kết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nối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Wifi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càng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yếu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thời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gian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mở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cổng</a:t>
            </a:r>
            <a:r>
              <a:rPr lang="en-US" sz="2300" dirty="0">
                <a:latin typeface="Quicksand"/>
              </a:rPr>
              <a:t> Socket </a:t>
            </a:r>
            <a:r>
              <a:rPr lang="en-US" sz="2300" dirty="0" err="1">
                <a:latin typeface="Quicksand"/>
              </a:rPr>
              <a:t>càng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lâu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thì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điện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áp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đọc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càng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bị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kéo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xuống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thấp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thậm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về</a:t>
            </a:r>
            <a:r>
              <a:rPr lang="en-US" sz="2300" dirty="0">
                <a:latin typeface="Quicksand"/>
              </a:rPr>
              <a:t> 0 </a:t>
            </a:r>
            <a:r>
              <a:rPr lang="en-US" sz="2300" dirty="0" err="1">
                <a:latin typeface="Quicksand"/>
              </a:rPr>
              <a:t>trong</a:t>
            </a:r>
            <a:r>
              <a:rPr lang="en-US" sz="2300" dirty="0">
                <a:latin typeface="Quicksand"/>
              </a:rPr>
              <a:t> 1 </a:t>
            </a:r>
            <a:r>
              <a:rPr lang="en-US" sz="2300" dirty="0" err="1">
                <a:latin typeface="Quicksand"/>
              </a:rPr>
              <a:t>khoảng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thời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gian</a:t>
            </a:r>
            <a:r>
              <a:rPr lang="en-US" sz="2300" dirty="0">
                <a:latin typeface="Quicksand"/>
              </a:rPr>
              <a:t>.  </a:t>
            </a:r>
          </a:p>
          <a:p>
            <a:pPr>
              <a:lnSpc>
                <a:spcPct val="150000"/>
              </a:lnSpc>
            </a:pPr>
            <a:endParaRPr lang="en-US" sz="2300" dirty="0">
              <a:latin typeface="Quicksand"/>
            </a:endParaRPr>
          </a:p>
          <a:p>
            <a:pPr>
              <a:lnSpc>
                <a:spcPct val="150000"/>
              </a:lnSpc>
            </a:pPr>
            <a:endParaRPr lang="en-US" sz="2300" dirty="0"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50480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 ĐỀ CÒN TỒN ĐỌNG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291828" y="935916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Nhiễu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trong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quá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trình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đọc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ADC:</a:t>
            </a:r>
            <a:endParaRPr lang="vi-VN" sz="26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D3626-D405-1489-C812-38FA41CDD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9" t="29104" b="41693"/>
          <a:stretch/>
        </p:blipFill>
        <p:spPr>
          <a:xfrm>
            <a:off x="735476" y="2068538"/>
            <a:ext cx="5230762" cy="3468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D6A701-49FE-46AF-575A-F48BE91481B3}"/>
              </a:ext>
            </a:extLst>
          </p:cNvPr>
          <p:cNvSpPr txBox="1"/>
          <p:nvPr/>
        </p:nvSpPr>
        <p:spPr>
          <a:xfrm>
            <a:off x="183674" y="1449874"/>
            <a:ext cx="7015481" cy="4593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Quicksand"/>
              </a:rPr>
              <a:t>Dữ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liệu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kết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nối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kém</a:t>
            </a:r>
            <a:r>
              <a:rPr lang="en-US" dirty="0">
                <a:latin typeface="Quicksand"/>
              </a:rPr>
              <a:t> (</a:t>
            </a:r>
            <a:r>
              <a:rPr lang="en-US" dirty="0" err="1">
                <a:latin typeface="Quicksand"/>
              </a:rPr>
              <a:t>không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có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chuyển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động</a:t>
            </a:r>
            <a:r>
              <a:rPr lang="en-US" dirty="0">
                <a:latin typeface="Quicksand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47330-3CC4-46FF-461D-7EAA993CC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87" t="8316" b="7715"/>
          <a:stretch/>
        </p:blipFill>
        <p:spPr>
          <a:xfrm>
            <a:off x="6589030" y="1985549"/>
            <a:ext cx="5501730" cy="4053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456D2-7151-2EB5-8C2D-982EA1DAC460}"/>
              </a:ext>
            </a:extLst>
          </p:cNvPr>
          <p:cNvSpPr txBox="1"/>
          <p:nvPr/>
        </p:nvSpPr>
        <p:spPr>
          <a:xfrm>
            <a:off x="6407494" y="1428359"/>
            <a:ext cx="7015481" cy="4593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Quicksand"/>
              </a:rPr>
              <a:t>Dữ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liệu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kết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nối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tốt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hơn</a:t>
            </a:r>
            <a:r>
              <a:rPr lang="en-US" dirty="0">
                <a:latin typeface="Quicksand"/>
              </a:rPr>
              <a:t> (</a:t>
            </a:r>
            <a:r>
              <a:rPr lang="en-US" dirty="0" err="1">
                <a:latin typeface="Quicksand"/>
              </a:rPr>
              <a:t>không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có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chuyển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động</a:t>
            </a:r>
            <a:r>
              <a:rPr lang="en-US" dirty="0">
                <a:latin typeface="Quicksa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8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VẤN ĐỀ CÒN TỒN ĐỌNG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47C0-B757-426F-8A4E-4EFEB9366C1C}"/>
              </a:ext>
            </a:extLst>
          </p:cNvPr>
          <p:cNvSpPr txBox="1"/>
          <p:nvPr/>
        </p:nvSpPr>
        <p:spPr>
          <a:xfrm>
            <a:off x="291828" y="935916"/>
            <a:ext cx="652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Nhiễu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trong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quá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trình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</a:t>
            </a:r>
            <a:r>
              <a:rPr lang="en-US" sz="2600" b="1" dirty="0" err="1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đọc</a:t>
            </a:r>
            <a:r>
              <a:rPr lang="en-US" sz="2600" b="1" dirty="0">
                <a:solidFill>
                  <a:schemeClr val="accent6">
                    <a:lumMod val="50000"/>
                  </a:schemeClr>
                </a:solidFill>
                <a:latin typeface="Quicksand" pitchFamily="2" charset="0"/>
              </a:rPr>
              <a:t> ADC:</a:t>
            </a:r>
            <a:endParaRPr lang="vi-VN" sz="2600" b="1" dirty="0">
              <a:solidFill>
                <a:schemeClr val="accent6">
                  <a:lumMod val="50000"/>
                </a:schemeClr>
              </a:solidFill>
              <a:latin typeface="Quicksan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DF254-4BFC-E39E-F8C1-BE58400C7A07}"/>
              </a:ext>
            </a:extLst>
          </p:cNvPr>
          <p:cNvSpPr txBox="1"/>
          <p:nvPr/>
        </p:nvSpPr>
        <p:spPr>
          <a:xfrm>
            <a:off x="201396" y="1428359"/>
            <a:ext cx="11698776" cy="5339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 err="1">
                <a:latin typeface="Quicksand"/>
              </a:rPr>
              <a:t>Dự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đoán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về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nguyên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nhân</a:t>
            </a:r>
            <a:r>
              <a:rPr lang="en-US" sz="2300" dirty="0">
                <a:latin typeface="Quicksand"/>
              </a:rPr>
              <a:t>: </a:t>
            </a:r>
            <a:r>
              <a:rPr lang="en-US" sz="2300" dirty="0" err="1">
                <a:latin typeface="Quicksand"/>
              </a:rPr>
              <a:t>Dù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chưa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kịp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có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những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nghiệm</a:t>
            </a:r>
            <a:r>
              <a:rPr lang="en-US" sz="2300" dirty="0">
                <a:latin typeface="Quicksand"/>
              </a:rPr>
              <a:t> chi </a:t>
            </a:r>
            <a:r>
              <a:rPr lang="en-US" sz="2300" dirty="0" err="1">
                <a:latin typeface="Quicksand"/>
              </a:rPr>
              <a:t>tiết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nhưng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về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mặt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dự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đoán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nhiễu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lớn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này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gây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có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thể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bởi</a:t>
            </a:r>
            <a:r>
              <a:rPr lang="en-US" sz="2300" dirty="0">
                <a:latin typeface="Quicksand"/>
              </a:rPr>
              <a:t> 1 </a:t>
            </a:r>
            <a:r>
              <a:rPr lang="en-US" sz="2300" dirty="0" err="1">
                <a:latin typeface="Quicksand"/>
              </a:rPr>
              <a:t>trong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các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lý</a:t>
            </a:r>
            <a:r>
              <a:rPr lang="en-US" sz="2300" dirty="0">
                <a:latin typeface="Quicksand"/>
              </a:rPr>
              <a:t> do </a:t>
            </a:r>
            <a:r>
              <a:rPr lang="en-US" sz="2300" dirty="0" err="1">
                <a:latin typeface="Quicksand"/>
              </a:rPr>
              <a:t>sau</a:t>
            </a:r>
            <a:r>
              <a:rPr lang="en-US" sz="2300" dirty="0">
                <a:latin typeface="Quicksand"/>
              </a:rPr>
              <a:t>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Việc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dụng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Wifi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làm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ảnh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hưởng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đến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đầu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đọc</a:t>
            </a:r>
            <a:r>
              <a:rPr lang="en-US" sz="2300" dirty="0">
                <a:latin typeface="Quicksand"/>
              </a:rPr>
              <a:t> ADC </a:t>
            </a:r>
            <a:r>
              <a:rPr lang="en-US" sz="2300" dirty="0" err="1">
                <a:latin typeface="Quicksand"/>
              </a:rPr>
              <a:t>hoặc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phần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hàm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để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lấy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dữ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liệu</a:t>
            </a:r>
            <a:r>
              <a:rPr lang="en-US" sz="2300" dirty="0">
                <a:latin typeface="Quicksand"/>
              </a:rPr>
              <a:t> ADC.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Việc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dụng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Wifi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đã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lấy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mất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phần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năng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lượng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để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cung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cấp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điện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áp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cho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chân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nguồn</a:t>
            </a:r>
            <a:r>
              <a:rPr lang="en-US" sz="2300" dirty="0">
                <a:latin typeface="Quicksand"/>
              </a:rPr>
              <a:t> 3.3V, </a:t>
            </a:r>
            <a:r>
              <a:rPr lang="en-US" sz="2300" dirty="0" err="1">
                <a:latin typeface="Quicksand"/>
              </a:rPr>
              <a:t>dẫn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tới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sụt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nguồn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cho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toàn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bộ</a:t>
            </a:r>
            <a:r>
              <a:rPr lang="en-US" sz="2300" dirty="0">
                <a:latin typeface="Quicksand"/>
              </a:rPr>
              <a:t> 5 con PIR.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Quicksand"/>
              </a:rPr>
              <a:t>Trong </a:t>
            </a:r>
            <a:r>
              <a:rPr lang="en-US" sz="2300" dirty="0" err="1">
                <a:latin typeface="Quicksand"/>
              </a:rPr>
              <a:t>đó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nguyên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nhân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thứ</a:t>
            </a:r>
            <a:r>
              <a:rPr lang="en-US" sz="2300" dirty="0">
                <a:latin typeface="Quicksand"/>
              </a:rPr>
              <a:t> 2 </a:t>
            </a:r>
            <a:r>
              <a:rPr lang="en-US" sz="2300" dirty="0" err="1">
                <a:latin typeface="Quicksand"/>
              </a:rPr>
              <a:t>là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nguyên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nhân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khả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quan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hơn</a:t>
            </a:r>
            <a:r>
              <a:rPr lang="en-US" sz="2300" dirty="0">
                <a:latin typeface="Quicksan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Quicksand"/>
              </a:rPr>
              <a:t>=&gt; </a:t>
            </a:r>
            <a:r>
              <a:rPr lang="en-US" sz="2300" dirty="0" err="1">
                <a:latin typeface="Quicksand"/>
              </a:rPr>
              <a:t>Sẽ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tiến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hành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nghiệm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riêng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trên</a:t>
            </a:r>
            <a:r>
              <a:rPr lang="en-US" sz="2300" dirty="0">
                <a:latin typeface="Quicksand"/>
              </a:rPr>
              <a:t> ESP32 </a:t>
            </a:r>
            <a:r>
              <a:rPr lang="en-US" sz="2300" dirty="0" err="1">
                <a:latin typeface="Quicksand"/>
              </a:rPr>
              <a:t>để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kiểm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chứng</a:t>
            </a:r>
            <a:r>
              <a:rPr lang="en-US" sz="2300" dirty="0">
                <a:latin typeface="Quicksand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300" dirty="0">
              <a:latin typeface="Quicksand"/>
            </a:endParaRPr>
          </a:p>
          <a:p>
            <a:pPr>
              <a:lnSpc>
                <a:spcPct val="150000"/>
              </a:lnSpc>
            </a:pPr>
            <a:endParaRPr lang="en-US" sz="2300" dirty="0"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354154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1847"/>
            <a:ext cx="12192000" cy="1934307"/>
          </a:xfrm>
        </p:spPr>
        <p:txBody>
          <a:bodyPr>
            <a:noAutofit/>
          </a:bodyPr>
          <a:lstStyle/>
          <a:p>
            <a:r>
              <a:rPr lang="en-US" sz="7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1069572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LUẬN</a:t>
            </a:r>
            <a:endParaRPr lang="en-US" sz="32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DF254-4BFC-E39E-F8C1-BE58400C7A07}"/>
              </a:ext>
            </a:extLst>
          </p:cNvPr>
          <p:cNvSpPr txBox="1"/>
          <p:nvPr/>
        </p:nvSpPr>
        <p:spPr>
          <a:xfrm>
            <a:off x="246612" y="1001639"/>
            <a:ext cx="11698776" cy="48086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Nhìn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chung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dự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án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đã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thiết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kế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gia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công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một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hệ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thống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hoàn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chỉnh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trọn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vẹn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vào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dụng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 bao </a:t>
            </a:r>
            <a:r>
              <a:rPr lang="en-US" sz="2300" dirty="0" err="1">
                <a:latin typeface="Quicksand"/>
              </a:rPr>
              <a:t>gồm</a:t>
            </a:r>
            <a:r>
              <a:rPr lang="en-US" sz="2300" dirty="0">
                <a:latin typeface="Quicksand"/>
              </a:rPr>
              <a:t>: </a:t>
            </a:r>
            <a:r>
              <a:rPr lang="en-US" sz="2300" dirty="0" err="1">
                <a:latin typeface="Quicksand"/>
              </a:rPr>
              <a:t>Mạch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cứng</a:t>
            </a:r>
            <a:r>
              <a:rPr lang="en-US" sz="2300" dirty="0">
                <a:latin typeface="Quicksand"/>
              </a:rPr>
              <a:t> PIR Array, </a:t>
            </a:r>
            <a:r>
              <a:rPr lang="en-US" sz="2300" dirty="0" err="1">
                <a:latin typeface="Quicksand"/>
              </a:rPr>
              <a:t>hệ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thông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phần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mềm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cơ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sở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dữ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liệu</a:t>
            </a:r>
            <a:r>
              <a:rPr lang="en-US" sz="2300" dirty="0">
                <a:latin typeface="Quicksand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Đóng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gói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thành</a:t>
            </a:r>
            <a:r>
              <a:rPr lang="en-US" sz="2300" dirty="0">
                <a:latin typeface="Quicksand"/>
              </a:rPr>
              <a:t> 1 </a:t>
            </a:r>
            <a:r>
              <a:rPr lang="en-US" sz="2300" dirty="0" err="1">
                <a:latin typeface="Quicksand"/>
              </a:rPr>
              <a:t>sản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phẩm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thực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chạy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kiểm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thử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trong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thời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gian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dài</a:t>
            </a:r>
            <a:r>
              <a:rPr lang="en-US" sz="2300" dirty="0">
                <a:latin typeface="Quicksand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Đưa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đầu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hệ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thống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các</a:t>
            </a:r>
            <a:r>
              <a:rPr lang="en-US" sz="2300" dirty="0">
                <a:latin typeface="Quicksand"/>
              </a:rPr>
              <a:t> file CSV </a:t>
            </a:r>
            <a:r>
              <a:rPr lang="en-US" sz="2300" dirty="0" err="1">
                <a:latin typeface="Quicksand"/>
              </a:rPr>
              <a:t>chứa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dữ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liệu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đã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gán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nhãn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gửi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cho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nhóm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học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máy</a:t>
            </a:r>
            <a:r>
              <a:rPr lang="en-US" sz="2300" dirty="0">
                <a:latin typeface="Quicksand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300" dirty="0" err="1">
                <a:latin typeface="Quicksand"/>
              </a:rPr>
              <a:t>Vẫn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có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các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nhiễu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sai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lệch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xảy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ra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trong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quá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trình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đọc</a:t>
            </a:r>
            <a:r>
              <a:rPr lang="en-US" sz="2300" dirty="0">
                <a:latin typeface="Quicksand"/>
              </a:rPr>
              <a:t> ADC, </a:t>
            </a:r>
            <a:r>
              <a:rPr lang="en-US" sz="2300" dirty="0" err="1">
                <a:latin typeface="Quicksand"/>
              </a:rPr>
              <a:t>tuy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nhiên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đã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xác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định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được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nguyên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nhân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và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có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kế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hoạch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kiểm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thử</a:t>
            </a:r>
            <a:r>
              <a:rPr lang="en-US" sz="2300" dirty="0">
                <a:latin typeface="Quicksand"/>
              </a:rPr>
              <a:t>, </a:t>
            </a:r>
            <a:r>
              <a:rPr lang="en-US" sz="2300" dirty="0" err="1">
                <a:latin typeface="Quicksand"/>
              </a:rPr>
              <a:t>khắc</a:t>
            </a:r>
            <a:r>
              <a:rPr lang="en-US" sz="2300" dirty="0">
                <a:latin typeface="Quicksand"/>
              </a:rPr>
              <a:t> </a:t>
            </a:r>
            <a:r>
              <a:rPr lang="en-US" sz="2300" dirty="0" err="1">
                <a:latin typeface="Quicksand"/>
              </a:rPr>
              <a:t>phục</a:t>
            </a:r>
            <a:r>
              <a:rPr lang="en-US" sz="2300" dirty="0">
                <a:latin typeface="Quicksand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300" dirty="0"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391847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NỀN" descr="A body of water with boats and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397FA969-1F45-4EC3-AC28-1BB048F0B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80451"/>
            <a:ext cx="12192000" cy="8128000"/>
          </a:xfrm>
          <a:prstGeom prst="rect">
            <a:avLst/>
          </a:prstGeom>
        </p:spPr>
      </p:pic>
      <p:sp>
        <p:nvSpPr>
          <p:cNvPr id="20" name="KHUNG">
            <a:extLst>
              <a:ext uri="{FF2B5EF4-FFF2-40B4-BE49-F238E27FC236}">
                <a16:creationId xmlns:a16="http://schemas.microsoft.com/office/drawing/2014/main" id="{59DC9CC3-BF53-45B0-B1F7-2FB3F8D94682}"/>
              </a:ext>
            </a:extLst>
          </p:cNvPr>
          <p:cNvSpPr/>
          <p:nvPr/>
        </p:nvSpPr>
        <p:spPr>
          <a:xfrm>
            <a:off x="-1899334" y="-1047393"/>
            <a:ext cx="15990667" cy="9363298"/>
          </a:xfrm>
          <a:custGeom>
            <a:avLst/>
            <a:gdLst>
              <a:gd name="connsiteX0" fmla="*/ 8203257 w 15990667"/>
              <a:gd name="connsiteY0" fmla="*/ 7908909 h 9363298"/>
              <a:gd name="connsiteX1" fmla="*/ 11731963 w 15990667"/>
              <a:gd name="connsiteY1" fmla="*/ 7908909 h 9363298"/>
              <a:gd name="connsiteX2" fmla="*/ 11707532 w 15990667"/>
              <a:gd name="connsiteY2" fmla="*/ 7940022 h 9363298"/>
              <a:gd name="connsiteX3" fmla="*/ 10566516 w 15990667"/>
              <a:gd name="connsiteY3" fmla="*/ 9125813 h 9363298"/>
              <a:gd name="connsiteX4" fmla="*/ 9471412 w 15990667"/>
              <a:gd name="connsiteY4" fmla="*/ 9146887 h 9363298"/>
              <a:gd name="connsiteX5" fmla="*/ 8285620 w 15990667"/>
              <a:gd name="connsiteY5" fmla="*/ 8005871 h 9363298"/>
              <a:gd name="connsiteX6" fmla="*/ 4136536 w 15990667"/>
              <a:gd name="connsiteY6" fmla="*/ 7908909 h 9363298"/>
              <a:gd name="connsiteX7" fmla="*/ 7665240 w 15990667"/>
              <a:gd name="connsiteY7" fmla="*/ 7908909 h 9363298"/>
              <a:gd name="connsiteX8" fmla="*/ 7640810 w 15990667"/>
              <a:gd name="connsiteY8" fmla="*/ 7940020 h 9363298"/>
              <a:gd name="connsiteX9" fmla="*/ 6499794 w 15990667"/>
              <a:gd name="connsiteY9" fmla="*/ 9125812 h 9363298"/>
              <a:gd name="connsiteX10" fmla="*/ 5404689 w 15990667"/>
              <a:gd name="connsiteY10" fmla="*/ 9146885 h 9363298"/>
              <a:gd name="connsiteX11" fmla="*/ 4218897 w 15990667"/>
              <a:gd name="connsiteY11" fmla="*/ 8005869 h 9363298"/>
              <a:gd name="connsiteX12" fmla="*/ 14099328 w 15990667"/>
              <a:gd name="connsiteY12" fmla="*/ 5494046 h 9363298"/>
              <a:gd name="connsiteX13" fmla="*/ 14163644 w 15990667"/>
              <a:gd name="connsiteY13" fmla="*/ 5498964 h 9363298"/>
              <a:gd name="connsiteX14" fmla="*/ 14567391 w 15990667"/>
              <a:gd name="connsiteY14" fmla="*/ 5703901 h 9363298"/>
              <a:gd name="connsiteX15" fmla="*/ 15753182 w 15990667"/>
              <a:gd name="connsiteY15" fmla="*/ 6844917 h 9363298"/>
              <a:gd name="connsiteX16" fmla="*/ 15774256 w 15990667"/>
              <a:gd name="connsiteY16" fmla="*/ 7940022 h 9363298"/>
              <a:gd name="connsiteX17" fmla="*/ 14633240 w 15990667"/>
              <a:gd name="connsiteY17" fmla="*/ 9125814 h 9363298"/>
              <a:gd name="connsiteX18" fmla="*/ 13538135 w 15990667"/>
              <a:gd name="connsiteY18" fmla="*/ 9146887 h 9363298"/>
              <a:gd name="connsiteX19" fmla="*/ 12352344 w 15990667"/>
              <a:gd name="connsiteY19" fmla="*/ 8005871 h 9363298"/>
              <a:gd name="connsiteX20" fmla="*/ 12269980 w 15990667"/>
              <a:gd name="connsiteY20" fmla="*/ 7908909 h 9363298"/>
              <a:gd name="connsiteX21" fmla="*/ 14099328 w 15990667"/>
              <a:gd name="connsiteY21" fmla="*/ 7908909 h 9363298"/>
              <a:gd name="connsiteX22" fmla="*/ 1900619 w 15990667"/>
              <a:gd name="connsiteY22" fmla="*/ 5455629 h 9363298"/>
              <a:gd name="connsiteX23" fmla="*/ 1907328 w 15990667"/>
              <a:gd name="connsiteY23" fmla="*/ 5456142 h 9363298"/>
              <a:gd name="connsiteX24" fmla="*/ 1907328 w 15990667"/>
              <a:gd name="connsiteY24" fmla="*/ 7908909 h 9363298"/>
              <a:gd name="connsiteX25" fmla="*/ 3658541 w 15990667"/>
              <a:gd name="connsiteY25" fmla="*/ 7908909 h 9363298"/>
              <a:gd name="connsiteX26" fmla="*/ 2518384 w 15990667"/>
              <a:gd name="connsiteY26" fmla="*/ 9093808 h 9363298"/>
              <a:gd name="connsiteX27" fmla="*/ 1423279 w 15990667"/>
              <a:gd name="connsiteY27" fmla="*/ 9114882 h 9363298"/>
              <a:gd name="connsiteX28" fmla="*/ 237487 w 15990667"/>
              <a:gd name="connsiteY28" fmla="*/ 7973866 h 9363298"/>
              <a:gd name="connsiteX29" fmla="*/ 216413 w 15990667"/>
              <a:gd name="connsiteY29" fmla="*/ 6878761 h 9363298"/>
              <a:gd name="connsiteX30" fmla="*/ 1357429 w 15990667"/>
              <a:gd name="connsiteY30" fmla="*/ 5692969 h 9363298"/>
              <a:gd name="connsiteX31" fmla="*/ 1900619 w 15990667"/>
              <a:gd name="connsiteY31" fmla="*/ 5455629 h 9363298"/>
              <a:gd name="connsiteX32" fmla="*/ 12024769 w 15990667"/>
              <a:gd name="connsiteY32" fmla="*/ 2727889 h 9363298"/>
              <a:gd name="connsiteX33" fmla="*/ 11481580 w 15990667"/>
              <a:gd name="connsiteY33" fmla="*/ 2965227 h 9363298"/>
              <a:gd name="connsiteX34" fmla="*/ 10340565 w 15990667"/>
              <a:gd name="connsiteY34" fmla="*/ 4151020 h 9363298"/>
              <a:gd name="connsiteX35" fmla="*/ 10361638 w 15990667"/>
              <a:gd name="connsiteY35" fmla="*/ 5246124 h 9363298"/>
              <a:gd name="connsiteX36" fmla="*/ 11547430 w 15990667"/>
              <a:gd name="connsiteY36" fmla="*/ 6387140 h 9363298"/>
              <a:gd name="connsiteX37" fmla="*/ 12642535 w 15990667"/>
              <a:gd name="connsiteY37" fmla="*/ 6366066 h 9363298"/>
              <a:gd name="connsiteX38" fmla="*/ 13783552 w 15990667"/>
              <a:gd name="connsiteY38" fmla="*/ 5180274 h 9363298"/>
              <a:gd name="connsiteX39" fmla="*/ 13762477 w 15990667"/>
              <a:gd name="connsiteY39" fmla="*/ 4085170 h 9363298"/>
              <a:gd name="connsiteX40" fmla="*/ 12576686 w 15990667"/>
              <a:gd name="connsiteY40" fmla="*/ 2944154 h 9363298"/>
              <a:gd name="connsiteX41" fmla="*/ 12024769 w 15990667"/>
              <a:gd name="connsiteY41" fmla="*/ 2727889 h 9363298"/>
              <a:gd name="connsiteX42" fmla="*/ 7958046 w 15990667"/>
              <a:gd name="connsiteY42" fmla="*/ 2727888 h 9363298"/>
              <a:gd name="connsiteX43" fmla="*/ 7414858 w 15990667"/>
              <a:gd name="connsiteY43" fmla="*/ 2965227 h 9363298"/>
              <a:gd name="connsiteX44" fmla="*/ 6273842 w 15990667"/>
              <a:gd name="connsiteY44" fmla="*/ 4151019 h 9363298"/>
              <a:gd name="connsiteX45" fmla="*/ 6294915 w 15990667"/>
              <a:gd name="connsiteY45" fmla="*/ 5246124 h 9363298"/>
              <a:gd name="connsiteX46" fmla="*/ 7480708 w 15990667"/>
              <a:gd name="connsiteY46" fmla="*/ 6387139 h 9363298"/>
              <a:gd name="connsiteX47" fmla="*/ 8575812 w 15990667"/>
              <a:gd name="connsiteY47" fmla="*/ 6366066 h 9363298"/>
              <a:gd name="connsiteX48" fmla="*/ 9716827 w 15990667"/>
              <a:gd name="connsiteY48" fmla="*/ 5180274 h 9363298"/>
              <a:gd name="connsiteX49" fmla="*/ 9695754 w 15990667"/>
              <a:gd name="connsiteY49" fmla="*/ 4085170 h 9363298"/>
              <a:gd name="connsiteX50" fmla="*/ 8509962 w 15990667"/>
              <a:gd name="connsiteY50" fmla="*/ 2944154 h 9363298"/>
              <a:gd name="connsiteX51" fmla="*/ 7958046 w 15990667"/>
              <a:gd name="connsiteY51" fmla="*/ 2727888 h 9363298"/>
              <a:gd name="connsiteX52" fmla="*/ 3891323 w 15990667"/>
              <a:gd name="connsiteY52" fmla="*/ 2727885 h 9363298"/>
              <a:gd name="connsiteX53" fmla="*/ 3348135 w 15990667"/>
              <a:gd name="connsiteY53" fmla="*/ 2965225 h 9363298"/>
              <a:gd name="connsiteX54" fmla="*/ 2207119 w 15990667"/>
              <a:gd name="connsiteY54" fmla="*/ 4151017 h 9363298"/>
              <a:gd name="connsiteX55" fmla="*/ 2228194 w 15990667"/>
              <a:gd name="connsiteY55" fmla="*/ 5246121 h 9363298"/>
              <a:gd name="connsiteX56" fmla="*/ 3413985 w 15990667"/>
              <a:gd name="connsiteY56" fmla="*/ 6387137 h 9363298"/>
              <a:gd name="connsiteX57" fmla="*/ 4509090 w 15990667"/>
              <a:gd name="connsiteY57" fmla="*/ 6366064 h 9363298"/>
              <a:gd name="connsiteX58" fmla="*/ 5650104 w 15990667"/>
              <a:gd name="connsiteY58" fmla="*/ 5180272 h 9363298"/>
              <a:gd name="connsiteX59" fmla="*/ 5629031 w 15990667"/>
              <a:gd name="connsiteY59" fmla="*/ 4085168 h 9363298"/>
              <a:gd name="connsiteX60" fmla="*/ 4443239 w 15990667"/>
              <a:gd name="connsiteY60" fmla="*/ 2944152 h 9363298"/>
              <a:gd name="connsiteX61" fmla="*/ 3891323 w 15990667"/>
              <a:gd name="connsiteY61" fmla="*/ 2727885 h 9363298"/>
              <a:gd name="connsiteX62" fmla="*/ 3319777 w 15990667"/>
              <a:gd name="connsiteY62" fmla="*/ 1050909 h 9363298"/>
              <a:gd name="connsiteX63" fmla="*/ 4556132 w 15990667"/>
              <a:gd name="connsiteY63" fmla="*/ 1050909 h 9363298"/>
              <a:gd name="connsiteX64" fmla="*/ 4197823 w 15990667"/>
              <a:gd name="connsiteY64" fmla="*/ 1423280 h 9363298"/>
              <a:gd name="connsiteX65" fmla="*/ 4218896 w 15990667"/>
              <a:gd name="connsiteY65" fmla="*/ 2518384 h 9363298"/>
              <a:gd name="connsiteX66" fmla="*/ 5404689 w 15990667"/>
              <a:gd name="connsiteY66" fmla="*/ 3659400 h 9363298"/>
              <a:gd name="connsiteX67" fmla="*/ 6499793 w 15990667"/>
              <a:gd name="connsiteY67" fmla="*/ 3638326 h 9363298"/>
              <a:gd name="connsiteX68" fmla="*/ 7640808 w 15990667"/>
              <a:gd name="connsiteY68" fmla="*/ 2452535 h 9363298"/>
              <a:gd name="connsiteX69" fmla="*/ 7619735 w 15990667"/>
              <a:gd name="connsiteY69" fmla="*/ 1357430 h 9363298"/>
              <a:gd name="connsiteX70" fmla="*/ 7301185 w 15990667"/>
              <a:gd name="connsiteY70" fmla="*/ 1050909 h 9363298"/>
              <a:gd name="connsiteX71" fmla="*/ 8622858 w 15990667"/>
              <a:gd name="connsiteY71" fmla="*/ 1050909 h 9363298"/>
              <a:gd name="connsiteX72" fmla="*/ 8264546 w 15990667"/>
              <a:gd name="connsiteY72" fmla="*/ 1423282 h 9363298"/>
              <a:gd name="connsiteX73" fmla="*/ 8285619 w 15990667"/>
              <a:gd name="connsiteY73" fmla="*/ 2518386 h 9363298"/>
              <a:gd name="connsiteX74" fmla="*/ 9471411 w 15990667"/>
              <a:gd name="connsiteY74" fmla="*/ 3659402 h 9363298"/>
              <a:gd name="connsiteX75" fmla="*/ 10566515 w 15990667"/>
              <a:gd name="connsiteY75" fmla="*/ 3638328 h 9363298"/>
              <a:gd name="connsiteX76" fmla="*/ 11707532 w 15990667"/>
              <a:gd name="connsiteY76" fmla="*/ 2452538 h 9363298"/>
              <a:gd name="connsiteX77" fmla="*/ 11686457 w 15990667"/>
              <a:gd name="connsiteY77" fmla="*/ 1357431 h 9363298"/>
              <a:gd name="connsiteX78" fmla="*/ 11367906 w 15990667"/>
              <a:gd name="connsiteY78" fmla="*/ 1050909 h 9363298"/>
              <a:gd name="connsiteX79" fmla="*/ 12689580 w 15990667"/>
              <a:gd name="connsiteY79" fmla="*/ 1050909 h 9363298"/>
              <a:gd name="connsiteX80" fmla="*/ 12331269 w 15990667"/>
              <a:gd name="connsiteY80" fmla="*/ 1423282 h 9363298"/>
              <a:gd name="connsiteX81" fmla="*/ 12352343 w 15990667"/>
              <a:gd name="connsiteY81" fmla="*/ 2518388 h 9363298"/>
              <a:gd name="connsiteX82" fmla="*/ 13538134 w 15990667"/>
              <a:gd name="connsiteY82" fmla="*/ 3659402 h 9363298"/>
              <a:gd name="connsiteX83" fmla="*/ 14090052 w 15990667"/>
              <a:gd name="connsiteY83" fmla="*/ 3875669 h 9363298"/>
              <a:gd name="connsiteX84" fmla="*/ 14099328 w 15990667"/>
              <a:gd name="connsiteY84" fmla="*/ 3874600 h 9363298"/>
              <a:gd name="connsiteX85" fmla="*/ 14099328 w 15990667"/>
              <a:gd name="connsiteY85" fmla="*/ 5494046 h 9363298"/>
              <a:gd name="connsiteX86" fmla="*/ 14015474 w 15990667"/>
              <a:gd name="connsiteY86" fmla="*/ 5487635 h 9363298"/>
              <a:gd name="connsiteX87" fmla="*/ 13472286 w 15990667"/>
              <a:gd name="connsiteY87" fmla="*/ 5724975 h 9363298"/>
              <a:gd name="connsiteX88" fmla="*/ 12331270 w 15990667"/>
              <a:gd name="connsiteY88" fmla="*/ 6910767 h 9363298"/>
              <a:gd name="connsiteX89" fmla="*/ 12250780 w 15990667"/>
              <a:gd name="connsiteY89" fmla="*/ 7886305 h 9363298"/>
              <a:gd name="connsiteX90" fmla="*/ 12269980 w 15990667"/>
              <a:gd name="connsiteY90" fmla="*/ 7908909 h 9363298"/>
              <a:gd name="connsiteX91" fmla="*/ 11731963 w 15990667"/>
              <a:gd name="connsiteY91" fmla="*/ 7908909 h 9363298"/>
              <a:gd name="connsiteX92" fmla="*/ 11804421 w 15990667"/>
              <a:gd name="connsiteY92" fmla="*/ 7816637 h 9363298"/>
              <a:gd name="connsiteX93" fmla="*/ 11686458 w 15990667"/>
              <a:gd name="connsiteY93" fmla="*/ 6844917 h 9363298"/>
              <a:gd name="connsiteX94" fmla="*/ 10500667 w 15990667"/>
              <a:gd name="connsiteY94" fmla="*/ 5703901 h 9363298"/>
              <a:gd name="connsiteX95" fmla="*/ 9948750 w 15990667"/>
              <a:gd name="connsiteY95" fmla="*/ 5487634 h 9363298"/>
              <a:gd name="connsiteX96" fmla="*/ 9405562 w 15990667"/>
              <a:gd name="connsiteY96" fmla="*/ 5724975 h 9363298"/>
              <a:gd name="connsiteX97" fmla="*/ 8264546 w 15990667"/>
              <a:gd name="connsiteY97" fmla="*/ 6910766 h 9363298"/>
              <a:gd name="connsiteX98" fmla="*/ 8184056 w 15990667"/>
              <a:gd name="connsiteY98" fmla="*/ 7886305 h 9363298"/>
              <a:gd name="connsiteX99" fmla="*/ 8203257 w 15990667"/>
              <a:gd name="connsiteY99" fmla="*/ 7908909 h 9363298"/>
              <a:gd name="connsiteX100" fmla="*/ 7665240 w 15990667"/>
              <a:gd name="connsiteY100" fmla="*/ 7908909 h 9363298"/>
              <a:gd name="connsiteX101" fmla="*/ 7737699 w 15990667"/>
              <a:gd name="connsiteY101" fmla="*/ 7816636 h 9363298"/>
              <a:gd name="connsiteX102" fmla="*/ 7619736 w 15990667"/>
              <a:gd name="connsiteY102" fmla="*/ 6844915 h 9363298"/>
              <a:gd name="connsiteX103" fmla="*/ 6433944 w 15990667"/>
              <a:gd name="connsiteY103" fmla="*/ 5703899 h 9363298"/>
              <a:gd name="connsiteX104" fmla="*/ 5882026 w 15990667"/>
              <a:gd name="connsiteY104" fmla="*/ 5487632 h 9363298"/>
              <a:gd name="connsiteX105" fmla="*/ 5338838 w 15990667"/>
              <a:gd name="connsiteY105" fmla="*/ 5724972 h 9363298"/>
              <a:gd name="connsiteX106" fmla="*/ 4197823 w 15990667"/>
              <a:gd name="connsiteY106" fmla="*/ 6910764 h 9363298"/>
              <a:gd name="connsiteX107" fmla="*/ 4117333 w 15990667"/>
              <a:gd name="connsiteY107" fmla="*/ 7886303 h 9363298"/>
              <a:gd name="connsiteX108" fmla="*/ 4136536 w 15990667"/>
              <a:gd name="connsiteY108" fmla="*/ 7908909 h 9363298"/>
              <a:gd name="connsiteX109" fmla="*/ 3658541 w 15990667"/>
              <a:gd name="connsiteY109" fmla="*/ 7908909 h 9363298"/>
              <a:gd name="connsiteX110" fmla="*/ 3659400 w 15990667"/>
              <a:gd name="connsiteY110" fmla="*/ 7908017 h 9363298"/>
              <a:gd name="connsiteX111" fmla="*/ 3638327 w 15990667"/>
              <a:gd name="connsiteY111" fmla="*/ 6812912 h 9363298"/>
              <a:gd name="connsiteX112" fmla="*/ 2452535 w 15990667"/>
              <a:gd name="connsiteY112" fmla="*/ 5671895 h 9363298"/>
              <a:gd name="connsiteX113" fmla="*/ 2048788 w 15990667"/>
              <a:gd name="connsiteY113" fmla="*/ 5466958 h 9363298"/>
              <a:gd name="connsiteX114" fmla="*/ 1907328 w 15990667"/>
              <a:gd name="connsiteY114" fmla="*/ 5456142 h 9363298"/>
              <a:gd name="connsiteX115" fmla="*/ 1907328 w 15990667"/>
              <a:gd name="connsiteY115" fmla="*/ 3870474 h 9363298"/>
              <a:gd name="connsiteX116" fmla="*/ 1975193 w 15990667"/>
              <a:gd name="connsiteY116" fmla="*/ 3875663 h 9363298"/>
              <a:gd name="connsiteX117" fmla="*/ 2518381 w 15990667"/>
              <a:gd name="connsiteY117" fmla="*/ 3638323 h 9363298"/>
              <a:gd name="connsiteX118" fmla="*/ 3659398 w 15990667"/>
              <a:gd name="connsiteY118" fmla="*/ 2452532 h 9363298"/>
              <a:gd name="connsiteX119" fmla="*/ 3638323 w 15990667"/>
              <a:gd name="connsiteY119" fmla="*/ 1357426 h 9363298"/>
              <a:gd name="connsiteX120" fmla="*/ 14015473 w 15990667"/>
              <a:gd name="connsiteY120" fmla="*/ 150 h 9363298"/>
              <a:gd name="connsiteX121" fmla="*/ 14567391 w 15990667"/>
              <a:gd name="connsiteY121" fmla="*/ 216417 h 9363298"/>
              <a:gd name="connsiteX122" fmla="*/ 15753181 w 15990667"/>
              <a:gd name="connsiteY122" fmla="*/ 1357432 h 9363298"/>
              <a:gd name="connsiteX123" fmla="*/ 15774256 w 15990667"/>
              <a:gd name="connsiteY123" fmla="*/ 2452537 h 9363298"/>
              <a:gd name="connsiteX124" fmla="*/ 14633240 w 15990667"/>
              <a:gd name="connsiteY124" fmla="*/ 3638328 h 9363298"/>
              <a:gd name="connsiteX125" fmla="*/ 14237676 w 15990667"/>
              <a:gd name="connsiteY125" fmla="*/ 3858648 h 9363298"/>
              <a:gd name="connsiteX126" fmla="*/ 14099328 w 15990667"/>
              <a:gd name="connsiteY126" fmla="*/ 3874600 h 9363298"/>
              <a:gd name="connsiteX127" fmla="*/ 14099328 w 15990667"/>
              <a:gd name="connsiteY127" fmla="*/ 1050909 h 9363298"/>
              <a:gd name="connsiteX128" fmla="*/ 12689580 w 15990667"/>
              <a:gd name="connsiteY128" fmla="*/ 1050909 h 9363298"/>
              <a:gd name="connsiteX129" fmla="*/ 13472284 w 15990667"/>
              <a:gd name="connsiteY129" fmla="*/ 237490 h 9363298"/>
              <a:gd name="connsiteX130" fmla="*/ 14015473 w 15990667"/>
              <a:gd name="connsiteY130" fmla="*/ 150 h 9363298"/>
              <a:gd name="connsiteX131" fmla="*/ 9948750 w 15990667"/>
              <a:gd name="connsiteY131" fmla="*/ 149 h 9363298"/>
              <a:gd name="connsiteX132" fmla="*/ 10500666 w 15990667"/>
              <a:gd name="connsiteY132" fmla="*/ 216417 h 9363298"/>
              <a:gd name="connsiteX133" fmla="*/ 11367906 w 15990667"/>
              <a:gd name="connsiteY133" fmla="*/ 1050909 h 9363298"/>
              <a:gd name="connsiteX134" fmla="*/ 8622858 w 15990667"/>
              <a:gd name="connsiteY134" fmla="*/ 1050909 h 9363298"/>
              <a:gd name="connsiteX135" fmla="*/ 9405562 w 15990667"/>
              <a:gd name="connsiteY135" fmla="*/ 237490 h 9363298"/>
              <a:gd name="connsiteX136" fmla="*/ 9948750 w 15990667"/>
              <a:gd name="connsiteY136" fmla="*/ 149 h 9363298"/>
              <a:gd name="connsiteX137" fmla="*/ 5882027 w 15990667"/>
              <a:gd name="connsiteY137" fmla="*/ 147 h 9363298"/>
              <a:gd name="connsiteX138" fmla="*/ 6433943 w 15990667"/>
              <a:gd name="connsiteY138" fmla="*/ 216414 h 9363298"/>
              <a:gd name="connsiteX139" fmla="*/ 7301185 w 15990667"/>
              <a:gd name="connsiteY139" fmla="*/ 1050909 h 9363298"/>
              <a:gd name="connsiteX140" fmla="*/ 4556132 w 15990667"/>
              <a:gd name="connsiteY140" fmla="*/ 1050909 h 9363298"/>
              <a:gd name="connsiteX141" fmla="*/ 5338838 w 15990667"/>
              <a:gd name="connsiteY141" fmla="*/ 237487 h 9363298"/>
              <a:gd name="connsiteX142" fmla="*/ 5882027 w 15990667"/>
              <a:gd name="connsiteY142" fmla="*/ 147 h 9363298"/>
              <a:gd name="connsiteX143" fmla="*/ 1900614 w 15990667"/>
              <a:gd name="connsiteY143" fmla="*/ 144 h 9363298"/>
              <a:gd name="connsiteX144" fmla="*/ 2452531 w 15990667"/>
              <a:gd name="connsiteY144" fmla="*/ 216410 h 9363298"/>
              <a:gd name="connsiteX145" fmla="*/ 3319777 w 15990667"/>
              <a:gd name="connsiteY145" fmla="*/ 1050909 h 9363298"/>
              <a:gd name="connsiteX146" fmla="*/ 1907328 w 15990667"/>
              <a:gd name="connsiteY146" fmla="*/ 1050909 h 9363298"/>
              <a:gd name="connsiteX147" fmla="*/ 1907328 w 15990667"/>
              <a:gd name="connsiteY147" fmla="*/ 3870474 h 9363298"/>
              <a:gd name="connsiteX148" fmla="*/ 1827023 w 15990667"/>
              <a:gd name="connsiteY148" fmla="*/ 3864334 h 9363298"/>
              <a:gd name="connsiteX149" fmla="*/ 1423276 w 15990667"/>
              <a:gd name="connsiteY149" fmla="*/ 3659396 h 9363298"/>
              <a:gd name="connsiteX150" fmla="*/ 237485 w 15990667"/>
              <a:gd name="connsiteY150" fmla="*/ 2518380 h 9363298"/>
              <a:gd name="connsiteX151" fmla="*/ 216410 w 15990667"/>
              <a:gd name="connsiteY151" fmla="*/ 1423275 h 9363298"/>
              <a:gd name="connsiteX152" fmla="*/ 1357427 w 15990667"/>
              <a:gd name="connsiteY152" fmla="*/ 237483 h 9363298"/>
              <a:gd name="connsiteX153" fmla="*/ 1900614 w 15990667"/>
              <a:gd name="connsiteY153" fmla="*/ 144 h 936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5990667" h="9363298">
                <a:moveTo>
                  <a:pt x="8203257" y="7908909"/>
                </a:moveTo>
                <a:lnTo>
                  <a:pt x="11731963" y="7908909"/>
                </a:lnTo>
                <a:lnTo>
                  <a:pt x="11707532" y="7940022"/>
                </a:lnTo>
                <a:lnTo>
                  <a:pt x="10566516" y="9125813"/>
                </a:lnTo>
                <a:cubicBezTo>
                  <a:pt x="10269931" y="9434037"/>
                  <a:pt x="9779636" y="9443472"/>
                  <a:pt x="9471412" y="9146887"/>
                </a:cubicBezTo>
                <a:lnTo>
                  <a:pt x="8285620" y="8005871"/>
                </a:lnTo>
                <a:close/>
                <a:moveTo>
                  <a:pt x="4136536" y="7908909"/>
                </a:moveTo>
                <a:lnTo>
                  <a:pt x="7665240" y="7908909"/>
                </a:lnTo>
                <a:lnTo>
                  <a:pt x="7640810" y="7940020"/>
                </a:lnTo>
                <a:lnTo>
                  <a:pt x="6499794" y="9125812"/>
                </a:lnTo>
                <a:cubicBezTo>
                  <a:pt x="6203208" y="9434036"/>
                  <a:pt x="5712911" y="9443471"/>
                  <a:pt x="5404689" y="9146885"/>
                </a:cubicBezTo>
                <a:lnTo>
                  <a:pt x="4218897" y="8005869"/>
                </a:lnTo>
                <a:close/>
                <a:moveTo>
                  <a:pt x="14099328" y="5494046"/>
                </a:moveTo>
                <a:lnTo>
                  <a:pt x="14163644" y="5498964"/>
                </a:lnTo>
                <a:cubicBezTo>
                  <a:pt x="14310620" y="5524497"/>
                  <a:pt x="14451808" y="5592682"/>
                  <a:pt x="14567391" y="5703901"/>
                </a:cubicBezTo>
                <a:lnTo>
                  <a:pt x="15753182" y="6844917"/>
                </a:lnTo>
                <a:cubicBezTo>
                  <a:pt x="16061406" y="7141503"/>
                  <a:pt x="16070842" y="7631798"/>
                  <a:pt x="15774256" y="7940022"/>
                </a:cubicBezTo>
                <a:lnTo>
                  <a:pt x="14633240" y="9125814"/>
                </a:lnTo>
                <a:cubicBezTo>
                  <a:pt x="14336655" y="9434038"/>
                  <a:pt x="13846359" y="9443473"/>
                  <a:pt x="13538135" y="9146887"/>
                </a:cubicBezTo>
                <a:lnTo>
                  <a:pt x="12352344" y="8005871"/>
                </a:lnTo>
                <a:lnTo>
                  <a:pt x="12269980" y="7908909"/>
                </a:lnTo>
                <a:lnTo>
                  <a:pt x="14099328" y="7908909"/>
                </a:lnTo>
                <a:close/>
                <a:moveTo>
                  <a:pt x="1900619" y="5455629"/>
                </a:moveTo>
                <a:lnTo>
                  <a:pt x="1907328" y="5456142"/>
                </a:lnTo>
                <a:lnTo>
                  <a:pt x="1907328" y="7908909"/>
                </a:lnTo>
                <a:lnTo>
                  <a:pt x="3658541" y="7908909"/>
                </a:lnTo>
                <a:lnTo>
                  <a:pt x="2518384" y="9093808"/>
                </a:lnTo>
                <a:cubicBezTo>
                  <a:pt x="2221798" y="9402032"/>
                  <a:pt x="1731504" y="9411468"/>
                  <a:pt x="1423279" y="9114882"/>
                </a:cubicBezTo>
                <a:lnTo>
                  <a:pt x="237487" y="7973866"/>
                </a:lnTo>
                <a:cubicBezTo>
                  <a:pt x="-70737" y="7677280"/>
                  <a:pt x="-80172" y="7186985"/>
                  <a:pt x="216413" y="6878761"/>
                </a:cubicBezTo>
                <a:lnTo>
                  <a:pt x="1357429" y="5692969"/>
                </a:lnTo>
                <a:cubicBezTo>
                  <a:pt x="1505723" y="5538857"/>
                  <a:pt x="1702443" y="5459442"/>
                  <a:pt x="1900619" y="5455629"/>
                </a:cubicBezTo>
                <a:close/>
                <a:moveTo>
                  <a:pt x="12024769" y="2727889"/>
                </a:moveTo>
                <a:cubicBezTo>
                  <a:pt x="11826593" y="2731701"/>
                  <a:pt x="11629874" y="2811117"/>
                  <a:pt x="11481580" y="2965227"/>
                </a:cubicBezTo>
                <a:lnTo>
                  <a:pt x="10340565" y="4151020"/>
                </a:lnTo>
                <a:cubicBezTo>
                  <a:pt x="10043980" y="4459244"/>
                  <a:pt x="10053413" y="4949538"/>
                  <a:pt x="10361638" y="5246124"/>
                </a:cubicBezTo>
                <a:lnTo>
                  <a:pt x="11547430" y="6387140"/>
                </a:lnTo>
                <a:cubicBezTo>
                  <a:pt x="11855654" y="6683726"/>
                  <a:pt x="12345951" y="6674290"/>
                  <a:pt x="12642535" y="6366066"/>
                </a:cubicBezTo>
                <a:lnTo>
                  <a:pt x="13783552" y="5180274"/>
                </a:lnTo>
                <a:cubicBezTo>
                  <a:pt x="14080137" y="4872050"/>
                  <a:pt x="14070702" y="4381757"/>
                  <a:pt x="13762477" y="4085170"/>
                </a:cubicBezTo>
                <a:lnTo>
                  <a:pt x="12576686" y="2944154"/>
                </a:lnTo>
                <a:cubicBezTo>
                  <a:pt x="12422574" y="2795862"/>
                  <a:pt x="12222945" y="2724074"/>
                  <a:pt x="12024769" y="2727889"/>
                </a:cubicBezTo>
                <a:close/>
                <a:moveTo>
                  <a:pt x="7958046" y="2727888"/>
                </a:moveTo>
                <a:cubicBezTo>
                  <a:pt x="7759871" y="2731701"/>
                  <a:pt x="7563150" y="2811115"/>
                  <a:pt x="7414858" y="2965227"/>
                </a:cubicBezTo>
                <a:lnTo>
                  <a:pt x="6273842" y="4151019"/>
                </a:lnTo>
                <a:cubicBezTo>
                  <a:pt x="5977256" y="4459243"/>
                  <a:pt x="5986692" y="4949537"/>
                  <a:pt x="6294915" y="5246124"/>
                </a:cubicBezTo>
                <a:lnTo>
                  <a:pt x="7480708" y="6387139"/>
                </a:lnTo>
                <a:cubicBezTo>
                  <a:pt x="7788931" y="6683725"/>
                  <a:pt x="8279226" y="6674290"/>
                  <a:pt x="8575812" y="6366066"/>
                </a:cubicBezTo>
                <a:lnTo>
                  <a:pt x="9716827" y="5180274"/>
                </a:lnTo>
                <a:cubicBezTo>
                  <a:pt x="10013413" y="4872049"/>
                  <a:pt x="10003978" y="4381755"/>
                  <a:pt x="9695754" y="4085170"/>
                </a:cubicBezTo>
                <a:lnTo>
                  <a:pt x="8509962" y="2944154"/>
                </a:lnTo>
                <a:cubicBezTo>
                  <a:pt x="8355850" y="2795862"/>
                  <a:pt x="8156220" y="2724073"/>
                  <a:pt x="7958046" y="2727888"/>
                </a:cubicBezTo>
                <a:close/>
                <a:moveTo>
                  <a:pt x="3891323" y="2727885"/>
                </a:moveTo>
                <a:cubicBezTo>
                  <a:pt x="3693148" y="2731699"/>
                  <a:pt x="3496427" y="2811113"/>
                  <a:pt x="3348135" y="2965225"/>
                </a:cubicBezTo>
                <a:lnTo>
                  <a:pt x="2207119" y="4151017"/>
                </a:lnTo>
                <a:cubicBezTo>
                  <a:pt x="1910533" y="4459241"/>
                  <a:pt x="1919969" y="4949535"/>
                  <a:pt x="2228194" y="5246121"/>
                </a:cubicBezTo>
                <a:lnTo>
                  <a:pt x="3413985" y="6387137"/>
                </a:lnTo>
                <a:cubicBezTo>
                  <a:pt x="3722210" y="6683723"/>
                  <a:pt x="4212505" y="6674288"/>
                  <a:pt x="4509090" y="6366064"/>
                </a:cubicBezTo>
                <a:lnTo>
                  <a:pt x="5650104" y="5180272"/>
                </a:lnTo>
                <a:cubicBezTo>
                  <a:pt x="5946690" y="4872047"/>
                  <a:pt x="5937254" y="4381754"/>
                  <a:pt x="5629031" y="4085168"/>
                </a:cubicBezTo>
                <a:lnTo>
                  <a:pt x="4443239" y="2944152"/>
                </a:lnTo>
                <a:cubicBezTo>
                  <a:pt x="4289127" y="2795860"/>
                  <a:pt x="4089498" y="2724072"/>
                  <a:pt x="3891323" y="2727885"/>
                </a:cubicBezTo>
                <a:close/>
                <a:moveTo>
                  <a:pt x="3319777" y="1050909"/>
                </a:moveTo>
                <a:lnTo>
                  <a:pt x="4556132" y="1050909"/>
                </a:lnTo>
                <a:lnTo>
                  <a:pt x="4197823" y="1423280"/>
                </a:lnTo>
                <a:cubicBezTo>
                  <a:pt x="3901237" y="1731504"/>
                  <a:pt x="3910672" y="2221799"/>
                  <a:pt x="4218896" y="2518384"/>
                </a:cubicBezTo>
                <a:lnTo>
                  <a:pt x="5404689" y="3659400"/>
                </a:lnTo>
                <a:cubicBezTo>
                  <a:pt x="5712912" y="3955986"/>
                  <a:pt x="6203207" y="3946551"/>
                  <a:pt x="6499793" y="3638326"/>
                </a:cubicBezTo>
                <a:lnTo>
                  <a:pt x="7640808" y="2452535"/>
                </a:lnTo>
                <a:cubicBezTo>
                  <a:pt x="7937395" y="2144310"/>
                  <a:pt x="7927959" y="1654016"/>
                  <a:pt x="7619735" y="1357430"/>
                </a:cubicBezTo>
                <a:lnTo>
                  <a:pt x="7301185" y="1050909"/>
                </a:lnTo>
                <a:lnTo>
                  <a:pt x="8622858" y="1050909"/>
                </a:lnTo>
                <a:lnTo>
                  <a:pt x="8264546" y="1423282"/>
                </a:lnTo>
                <a:cubicBezTo>
                  <a:pt x="7967961" y="1731506"/>
                  <a:pt x="7977395" y="2221801"/>
                  <a:pt x="8285619" y="2518386"/>
                </a:cubicBezTo>
                <a:lnTo>
                  <a:pt x="9471411" y="3659402"/>
                </a:lnTo>
                <a:cubicBezTo>
                  <a:pt x="9779635" y="3955987"/>
                  <a:pt x="10269929" y="3946553"/>
                  <a:pt x="10566515" y="3638328"/>
                </a:cubicBezTo>
                <a:lnTo>
                  <a:pt x="11707532" y="2452538"/>
                </a:lnTo>
                <a:cubicBezTo>
                  <a:pt x="12004118" y="2144313"/>
                  <a:pt x="11994681" y="1654017"/>
                  <a:pt x="11686457" y="1357431"/>
                </a:cubicBezTo>
                <a:lnTo>
                  <a:pt x="11367906" y="1050909"/>
                </a:lnTo>
                <a:lnTo>
                  <a:pt x="12689580" y="1050909"/>
                </a:lnTo>
                <a:lnTo>
                  <a:pt x="12331269" y="1423282"/>
                </a:lnTo>
                <a:cubicBezTo>
                  <a:pt x="12034683" y="1731506"/>
                  <a:pt x="12044117" y="2221800"/>
                  <a:pt x="12352343" y="2518388"/>
                </a:cubicBezTo>
                <a:lnTo>
                  <a:pt x="13538134" y="3659402"/>
                </a:lnTo>
                <a:cubicBezTo>
                  <a:pt x="13692246" y="3807695"/>
                  <a:pt x="13891876" y="3879483"/>
                  <a:pt x="14090052" y="3875669"/>
                </a:cubicBezTo>
                <a:lnTo>
                  <a:pt x="14099328" y="3874600"/>
                </a:lnTo>
                <a:lnTo>
                  <a:pt x="14099328" y="5494046"/>
                </a:lnTo>
                <a:lnTo>
                  <a:pt x="14015474" y="5487635"/>
                </a:lnTo>
                <a:cubicBezTo>
                  <a:pt x="13817298" y="5491448"/>
                  <a:pt x="13620579" y="5570863"/>
                  <a:pt x="13472286" y="5724975"/>
                </a:cubicBezTo>
                <a:lnTo>
                  <a:pt x="12331270" y="6910767"/>
                </a:lnTo>
                <a:cubicBezTo>
                  <a:pt x="12071758" y="7180463"/>
                  <a:pt x="12046542" y="7589557"/>
                  <a:pt x="12250780" y="7886305"/>
                </a:cubicBezTo>
                <a:lnTo>
                  <a:pt x="12269980" y="7908909"/>
                </a:lnTo>
                <a:lnTo>
                  <a:pt x="11731963" y="7908909"/>
                </a:lnTo>
                <a:lnTo>
                  <a:pt x="11804421" y="7816637"/>
                </a:lnTo>
                <a:cubicBezTo>
                  <a:pt x="11997090" y="7512250"/>
                  <a:pt x="11956154" y="7104429"/>
                  <a:pt x="11686458" y="6844917"/>
                </a:cubicBezTo>
                <a:lnTo>
                  <a:pt x="10500667" y="5703901"/>
                </a:lnTo>
                <a:cubicBezTo>
                  <a:pt x="10346555" y="5555609"/>
                  <a:pt x="10146925" y="5483820"/>
                  <a:pt x="9948750" y="5487634"/>
                </a:cubicBezTo>
                <a:cubicBezTo>
                  <a:pt x="9750575" y="5491447"/>
                  <a:pt x="9553855" y="5570862"/>
                  <a:pt x="9405562" y="5724975"/>
                </a:cubicBezTo>
                <a:lnTo>
                  <a:pt x="8264546" y="6910766"/>
                </a:lnTo>
                <a:cubicBezTo>
                  <a:pt x="8005035" y="7180462"/>
                  <a:pt x="7979820" y="7589556"/>
                  <a:pt x="8184056" y="7886305"/>
                </a:cubicBezTo>
                <a:lnTo>
                  <a:pt x="8203257" y="7908909"/>
                </a:lnTo>
                <a:lnTo>
                  <a:pt x="7665240" y="7908909"/>
                </a:lnTo>
                <a:lnTo>
                  <a:pt x="7737699" y="7816636"/>
                </a:lnTo>
                <a:cubicBezTo>
                  <a:pt x="7930367" y="7512250"/>
                  <a:pt x="7889432" y="7104428"/>
                  <a:pt x="7619736" y="6844915"/>
                </a:cubicBezTo>
                <a:lnTo>
                  <a:pt x="6433944" y="5703899"/>
                </a:lnTo>
                <a:cubicBezTo>
                  <a:pt x="6279831" y="5555606"/>
                  <a:pt x="6080201" y="5483819"/>
                  <a:pt x="5882026" y="5487632"/>
                </a:cubicBezTo>
                <a:cubicBezTo>
                  <a:pt x="5683851" y="5491446"/>
                  <a:pt x="5487131" y="5570861"/>
                  <a:pt x="5338838" y="5724972"/>
                </a:cubicBezTo>
                <a:lnTo>
                  <a:pt x="4197823" y="6910764"/>
                </a:lnTo>
                <a:cubicBezTo>
                  <a:pt x="3938310" y="7180461"/>
                  <a:pt x="3913096" y="7589555"/>
                  <a:pt x="4117333" y="7886303"/>
                </a:cubicBezTo>
                <a:lnTo>
                  <a:pt x="4136536" y="7908909"/>
                </a:lnTo>
                <a:lnTo>
                  <a:pt x="3658541" y="7908909"/>
                </a:lnTo>
                <a:lnTo>
                  <a:pt x="3659400" y="7908017"/>
                </a:lnTo>
                <a:cubicBezTo>
                  <a:pt x="3955987" y="7599793"/>
                  <a:pt x="3946551" y="7109497"/>
                  <a:pt x="3638327" y="6812912"/>
                </a:cubicBezTo>
                <a:lnTo>
                  <a:pt x="2452535" y="5671895"/>
                </a:lnTo>
                <a:cubicBezTo>
                  <a:pt x="2336951" y="5560676"/>
                  <a:pt x="2195762" y="5492491"/>
                  <a:pt x="2048788" y="5466958"/>
                </a:cubicBezTo>
                <a:lnTo>
                  <a:pt x="1907328" y="5456142"/>
                </a:lnTo>
                <a:lnTo>
                  <a:pt x="1907328" y="3870474"/>
                </a:lnTo>
                <a:lnTo>
                  <a:pt x="1975193" y="3875663"/>
                </a:lnTo>
                <a:cubicBezTo>
                  <a:pt x="2173368" y="3871850"/>
                  <a:pt x="2370088" y="3792435"/>
                  <a:pt x="2518381" y="3638323"/>
                </a:cubicBezTo>
                <a:lnTo>
                  <a:pt x="3659398" y="2452532"/>
                </a:lnTo>
                <a:cubicBezTo>
                  <a:pt x="3955983" y="2144308"/>
                  <a:pt x="3946548" y="1654013"/>
                  <a:pt x="3638323" y="1357426"/>
                </a:cubicBezTo>
                <a:close/>
                <a:moveTo>
                  <a:pt x="14015473" y="150"/>
                </a:moveTo>
                <a:cubicBezTo>
                  <a:pt x="14213648" y="-3664"/>
                  <a:pt x="14413279" y="68123"/>
                  <a:pt x="14567391" y="216417"/>
                </a:cubicBezTo>
                <a:lnTo>
                  <a:pt x="15753181" y="1357432"/>
                </a:lnTo>
                <a:cubicBezTo>
                  <a:pt x="16061405" y="1654018"/>
                  <a:pt x="16070840" y="2144313"/>
                  <a:pt x="15774256" y="2452537"/>
                </a:cubicBezTo>
                <a:lnTo>
                  <a:pt x="14633240" y="3638328"/>
                </a:lnTo>
                <a:cubicBezTo>
                  <a:pt x="14522021" y="3753913"/>
                  <a:pt x="14383560" y="3827480"/>
                  <a:pt x="14237676" y="3858648"/>
                </a:cubicBezTo>
                <a:lnTo>
                  <a:pt x="14099328" y="3874600"/>
                </a:lnTo>
                <a:lnTo>
                  <a:pt x="14099328" y="1050909"/>
                </a:lnTo>
                <a:lnTo>
                  <a:pt x="12689580" y="1050909"/>
                </a:lnTo>
                <a:lnTo>
                  <a:pt x="13472284" y="237490"/>
                </a:lnTo>
                <a:cubicBezTo>
                  <a:pt x="13620578" y="83377"/>
                  <a:pt x="13817298" y="3963"/>
                  <a:pt x="14015473" y="150"/>
                </a:cubicBezTo>
                <a:close/>
                <a:moveTo>
                  <a:pt x="9948750" y="149"/>
                </a:moveTo>
                <a:cubicBezTo>
                  <a:pt x="10146925" y="-3665"/>
                  <a:pt x="10346554" y="68123"/>
                  <a:pt x="10500666" y="216417"/>
                </a:cubicBezTo>
                <a:lnTo>
                  <a:pt x="11367906" y="1050909"/>
                </a:lnTo>
                <a:lnTo>
                  <a:pt x="8622858" y="1050909"/>
                </a:lnTo>
                <a:lnTo>
                  <a:pt x="9405562" y="237490"/>
                </a:lnTo>
                <a:cubicBezTo>
                  <a:pt x="9553853" y="83377"/>
                  <a:pt x="9750574" y="3962"/>
                  <a:pt x="9948750" y="149"/>
                </a:cubicBezTo>
                <a:close/>
                <a:moveTo>
                  <a:pt x="5882027" y="147"/>
                </a:moveTo>
                <a:cubicBezTo>
                  <a:pt x="6080200" y="-3667"/>
                  <a:pt x="6279831" y="68122"/>
                  <a:pt x="6433943" y="216414"/>
                </a:cubicBezTo>
                <a:lnTo>
                  <a:pt x="7301185" y="1050909"/>
                </a:lnTo>
                <a:lnTo>
                  <a:pt x="4556132" y="1050909"/>
                </a:lnTo>
                <a:lnTo>
                  <a:pt x="5338838" y="237487"/>
                </a:lnTo>
                <a:cubicBezTo>
                  <a:pt x="5487131" y="83375"/>
                  <a:pt x="5683852" y="3960"/>
                  <a:pt x="5882027" y="147"/>
                </a:cubicBezTo>
                <a:close/>
                <a:moveTo>
                  <a:pt x="1900614" y="144"/>
                </a:moveTo>
                <a:cubicBezTo>
                  <a:pt x="2098790" y="-3670"/>
                  <a:pt x="2298419" y="68118"/>
                  <a:pt x="2452531" y="216410"/>
                </a:cubicBezTo>
                <a:lnTo>
                  <a:pt x="3319777" y="1050909"/>
                </a:lnTo>
                <a:lnTo>
                  <a:pt x="1907328" y="1050909"/>
                </a:lnTo>
                <a:lnTo>
                  <a:pt x="1907328" y="3870474"/>
                </a:lnTo>
                <a:lnTo>
                  <a:pt x="1827023" y="3864334"/>
                </a:lnTo>
                <a:cubicBezTo>
                  <a:pt x="1680048" y="3838801"/>
                  <a:pt x="1538861" y="3770616"/>
                  <a:pt x="1423276" y="3659396"/>
                </a:cubicBezTo>
                <a:lnTo>
                  <a:pt x="237485" y="2518380"/>
                </a:lnTo>
                <a:cubicBezTo>
                  <a:pt x="-70740" y="2221794"/>
                  <a:pt x="-80175" y="1731501"/>
                  <a:pt x="216410" y="1423275"/>
                </a:cubicBezTo>
                <a:lnTo>
                  <a:pt x="1357427" y="237483"/>
                </a:lnTo>
                <a:cubicBezTo>
                  <a:pt x="1505718" y="83372"/>
                  <a:pt x="1702439" y="3958"/>
                  <a:pt x="1900614" y="14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C18C6A8-CA6B-4057-A5D1-E8E5FFCB5127}"/>
              </a:ext>
            </a:extLst>
          </p:cNvPr>
          <p:cNvSpPr/>
          <p:nvPr/>
        </p:nvSpPr>
        <p:spPr>
          <a:xfrm rot="2642728">
            <a:off x="4483450" y="2021707"/>
            <a:ext cx="3225098" cy="3225098"/>
          </a:xfrm>
          <a:prstGeom prst="roundRect">
            <a:avLst>
              <a:gd name="adj" fmla="val 24991"/>
            </a:avLst>
          </a:prstGeom>
          <a:gradFill flip="none" rotWithShape="1">
            <a:gsLst>
              <a:gs pos="17000">
                <a:srgbClr val="89375F">
                  <a:alpha val="61961"/>
                </a:srgbClr>
              </a:gs>
              <a:gs pos="65000">
                <a:srgbClr val="CE5959"/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1F7188-B15A-4E96-B3F2-57958D963D93}"/>
              </a:ext>
            </a:extLst>
          </p:cNvPr>
          <p:cNvSpPr txBox="1"/>
          <p:nvPr/>
        </p:nvSpPr>
        <p:spPr>
          <a:xfrm>
            <a:off x="3726365" y="2641595"/>
            <a:ext cx="47392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Quicksand" pitchFamily="2" charset="0"/>
              </a:rPr>
              <a:t>THANK 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Quicksand" pitchFamily="2" charset="0"/>
              </a:rPr>
              <a:t> YOU !</a:t>
            </a:r>
          </a:p>
          <a:p>
            <a:pPr algn="ctr"/>
            <a:endParaRPr lang="en-US" sz="6000" b="1">
              <a:solidFill>
                <a:schemeClr val="bg1"/>
              </a:solidFill>
              <a:latin typeface="Quicksand" pitchFamily="2" charset="0"/>
            </a:endParaRPr>
          </a:p>
        </p:txBody>
      </p:sp>
      <p:sp>
        <p:nvSpPr>
          <p:cNvPr id="26" name="VIỀN 1">
            <a:extLst>
              <a:ext uri="{FF2B5EF4-FFF2-40B4-BE49-F238E27FC236}">
                <a16:creationId xmlns:a16="http://schemas.microsoft.com/office/drawing/2014/main" id="{B80331BF-F800-43E7-B23E-3836C8E9999E}"/>
              </a:ext>
            </a:extLst>
          </p:cNvPr>
          <p:cNvSpPr/>
          <p:nvPr/>
        </p:nvSpPr>
        <p:spPr>
          <a:xfrm rot="2642728">
            <a:off x="4258444" y="1809665"/>
            <a:ext cx="3675112" cy="3675112"/>
          </a:xfrm>
          <a:prstGeom prst="roundRect">
            <a:avLst>
              <a:gd name="adj" fmla="val 24991"/>
            </a:avLst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IỀN 2">
            <a:extLst>
              <a:ext uri="{FF2B5EF4-FFF2-40B4-BE49-F238E27FC236}">
                <a16:creationId xmlns:a16="http://schemas.microsoft.com/office/drawing/2014/main" id="{A4A38E2E-948E-468D-ADAC-349637A445C3}"/>
              </a:ext>
            </a:extLst>
          </p:cNvPr>
          <p:cNvSpPr/>
          <p:nvPr/>
        </p:nvSpPr>
        <p:spPr>
          <a:xfrm rot="2642728">
            <a:off x="3773377" y="1304635"/>
            <a:ext cx="4645244" cy="4645244"/>
          </a:xfrm>
          <a:prstGeom prst="roundRect">
            <a:avLst>
              <a:gd name="adj" fmla="val 24991"/>
            </a:avLst>
          </a:prstGeom>
          <a:noFill/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6F0404A-4C2C-DB9F-1058-A11FE998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172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z="2400" smtClean="0">
                <a:solidFill>
                  <a:srgbClr val="FF0000"/>
                </a:solidFill>
                <a:latin typeface="+mn-lt"/>
              </a:rPr>
              <a:pPr/>
              <a:t>37</a:t>
            </a:fld>
            <a:endParaRPr lang="en-US" sz="240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93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61" y="2461847"/>
            <a:ext cx="10630678" cy="1934307"/>
          </a:xfrm>
        </p:spPr>
        <p:txBody>
          <a:bodyPr>
            <a:noAutofit/>
          </a:bodyPr>
          <a:lstStyle/>
          <a:p>
            <a:r>
              <a:rPr lang="en-US" sz="7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 TIÊU VỀ SẢN PHẨM</a:t>
            </a:r>
          </a:p>
        </p:txBody>
      </p:sp>
    </p:spTree>
    <p:extLst>
      <p:ext uri="{BB962C8B-B14F-4D97-AF65-F5344CB8AC3E}">
        <p14:creationId xmlns:p14="http://schemas.microsoft.com/office/powerpoint/2010/main" val="298894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 TIÊU VỀ SẢN PHẨM</a:t>
            </a:r>
            <a:endParaRPr lang="en-US" sz="3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6679B8-CBB5-E8BF-BFEB-12B9B4507A50}"/>
              </a:ext>
            </a:extLst>
          </p:cNvPr>
          <p:cNvSpPr/>
          <p:nvPr/>
        </p:nvSpPr>
        <p:spPr>
          <a:xfrm>
            <a:off x="156418" y="872818"/>
            <a:ext cx="6735995" cy="4711148"/>
          </a:xfrm>
          <a:prstGeom prst="roundRect">
            <a:avLst>
              <a:gd name="adj" fmla="val 6016"/>
            </a:avLst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t" anchorCtr="0"/>
          <a:lstStyle/>
          <a:p>
            <a:pPr>
              <a:lnSpc>
                <a:spcPct val="150000"/>
              </a:lnSpc>
            </a:pPr>
            <a:r>
              <a:rPr lang="en-US" sz="2100" b="1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MẠCH PHẦN CỨNG: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Mạch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Array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5 PIR.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ADC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0 – 4095.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Vi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: ESP32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100" dirty="0">
                <a:solidFill>
                  <a:schemeClr val="tx1"/>
                </a:solidFill>
                <a:latin typeface="Quicksand" pitchFamily="2" charset="0"/>
                <a:ea typeface="Calibri" panose="020F0502020204030204" pitchFamily="34" charset="0"/>
                <a:cs typeface="Calibri" panose="020F0502020204030204" pitchFamily="34" charset="0"/>
              </a:rPr>
              <a:t> ADC</a:t>
            </a:r>
            <a:endParaRPr lang="vi-VN" sz="2100" dirty="0">
              <a:solidFill>
                <a:schemeClr val="tx1"/>
              </a:solidFill>
              <a:latin typeface="Quicksand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47F0C-936E-2CBA-362A-E1032F7F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27" b="12727"/>
          <a:stretch/>
        </p:blipFill>
        <p:spPr>
          <a:xfrm>
            <a:off x="6723480" y="1049799"/>
            <a:ext cx="5129784" cy="51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6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 TIÊU VỀ SẢN PHẨM</a:t>
            </a:r>
            <a:endParaRPr lang="en-US" sz="3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D13E42-94FB-6D69-29B2-31A98E2BC1F7}"/>
              </a:ext>
            </a:extLst>
          </p:cNvPr>
          <p:cNvSpPr/>
          <p:nvPr/>
        </p:nvSpPr>
        <p:spPr>
          <a:xfrm>
            <a:off x="338735" y="914807"/>
            <a:ext cx="11560975" cy="4711148"/>
          </a:xfrm>
          <a:prstGeom prst="roundRect">
            <a:avLst>
              <a:gd name="adj" fmla="val 6016"/>
            </a:avLst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>
              <a:lnSpc>
                <a:spcPct val="150000"/>
              </a:lnSpc>
            </a:pP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Truyền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thông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và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phần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mềm</a:t>
            </a:r>
            <a:endParaRPr lang="en-US" sz="2100" b="1">
              <a:solidFill>
                <a:schemeClr val="tx1"/>
              </a:solidFill>
              <a:latin typeface="Quicksand"/>
              <a:ea typeface="Calibri" panose="020F0502020204030204" pitchFamily="34" charset="0"/>
              <a:cs typeface="Calibri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Server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trên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máy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tính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để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ghi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dữ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liệu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.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Dữ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liệu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gửi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thông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qua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Wifi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từ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ESP32.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Giao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thức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là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HTTP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.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Công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nghệ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sử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dụng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là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C++ Socket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. Thu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thập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được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dữ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liệu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từ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nhiều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PIR.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Đưa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ra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giao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diện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trực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quan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hóa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dữ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liệu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(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đồ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thị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chạy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thời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gian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thực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)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và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API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đơn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giản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để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lấy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dữ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liệu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Phần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mềm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khởi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động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/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ngắt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quá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trình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ghi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PIR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và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b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quay video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tương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ứng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,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đồng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thời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cho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phép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gán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 </a:t>
            </a:r>
            <a:r>
              <a:rPr lang="en-US" sz="2100" err="1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nhãn</a:t>
            </a:r>
            <a:r>
              <a:rPr lang="en-US" sz="2100">
                <a:solidFill>
                  <a:schemeClr val="tx1"/>
                </a:solidFill>
                <a:latin typeface="Quicksand"/>
                <a:ea typeface="Calibri" panose="020F0502020204030204" pitchFamily="34" charset="0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037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61" y="2461847"/>
            <a:ext cx="10630678" cy="1934307"/>
          </a:xfrm>
        </p:spPr>
        <p:txBody>
          <a:bodyPr>
            <a:noAutofit/>
          </a:bodyPr>
          <a:lstStyle/>
          <a:p>
            <a:r>
              <a:rPr lang="en-US" sz="7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 HÌNH HỆ THỐNG</a:t>
            </a:r>
          </a:p>
        </p:txBody>
      </p:sp>
    </p:spTree>
    <p:extLst>
      <p:ext uri="{BB962C8B-B14F-4D97-AF65-F5344CB8AC3E}">
        <p14:creationId xmlns:p14="http://schemas.microsoft.com/office/powerpoint/2010/main" val="254759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F0D3B7E-41CB-BA6B-668B-BC34AA5D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261" y="6414261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04A6A4B-DA00-76BB-2348-1236768F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74" y="78614"/>
            <a:ext cx="11565128" cy="451739"/>
          </a:xfrm>
        </p:spPr>
        <p:txBody>
          <a:bodyPr>
            <a:noAutofit/>
          </a:bodyPr>
          <a:lstStyle/>
          <a:p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 HÌNH HỆ THỐNG</a:t>
            </a:r>
            <a:endParaRPr lang="en-US" sz="30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67A11D-0BE1-15D7-D8C5-438CC785444D}"/>
              </a:ext>
            </a:extLst>
          </p:cNvPr>
          <p:cNvSpPr/>
          <p:nvPr/>
        </p:nvSpPr>
        <p:spPr>
          <a:xfrm>
            <a:off x="1044182" y="3087075"/>
            <a:ext cx="2736025" cy="741486"/>
          </a:xfrm>
          <a:prstGeom prst="roundRect">
            <a:avLst>
              <a:gd name="adj" fmla="val 24235"/>
            </a:avLst>
          </a:prstGeom>
          <a:noFill/>
          <a:ln w="76200"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C++ SOCKET SERVER</a:t>
            </a:r>
            <a:endParaRPr lang="vi-VN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FA120B3-B128-93ED-9118-152816486217}"/>
              </a:ext>
            </a:extLst>
          </p:cNvPr>
          <p:cNvGrpSpPr/>
          <p:nvPr/>
        </p:nvGrpSpPr>
        <p:grpSpPr>
          <a:xfrm>
            <a:off x="10405777" y="1892540"/>
            <a:ext cx="977432" cy="977432"/>
            <a:chOff x="476178" y="3942555"/>
            <a:chExt cx="1861112" cy="1861112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D0899F04-23B1-2799-8E1B-C170A6394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6178" y="3942555"/>
              <a:ext cx="1861112" cy="186111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38611065-7710-B712-95B0-B12BA0C7C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8019" y="4543662"/>
              <a:ext cx="913245" cy="91324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6FCB64-510A-D1DF-1D75-78A51785945C}"/>
              </a:ext>
            </a:extLst>
          </p:cNvPr>
          <p:cNvGrpSpPr/>
          <p:nvPr/>
        </p:nvGrpSpPr>
        <p:grpSpPr>
          <a:xfrm>
            <a:off x="1585516" y="1031570"/>
            <a:ext cx="1381169" cy="1310554"/>
            <a:chOff x="6691274" y="2242675"/>
            <a:chExt cx="1381169" cy="131055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BD190F46-EC20-CEA3-135C-5AEF63039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1274" y="2242675"/>
              <a:ext cx="387912" cy="387914"/>
            </a:xfrm>
            <a:prstGeom prst="rect">
              <a:avLst/>
            </a:prstGeom>
          </p:spPr>
        </p:pic>
        <p:sp>
          <p:nvSpPr>
            <p:cNvPr id="43" name="Graphic 6">
              <a:extLst>
                <a:ext uri="{FF2B5EF4-FFF2-40B4-BE49-F238E27FC236}">
                  <a16:creationId xmlns:a16="http://schemas.microsoft.com/office/drawing/2014/main" id="{9583B07F-688F-B0F3-3484-4A27E851CBF4}"/>
                </a:ext>
              </a:extLst>
            </p:cNvPr>
            <p:cNvSpPr/>
            <p:nvPr/>
          </p:nvSpPr>
          <p:spPr>
            <a:xfrm>
              <a:off x="7081219" y="2369749"/>
              <a:ext cx="850667" cy="850667"/>
            </a:xfrm>
            <a:custGeom>
              <a:avLst/>
              <a:gdLst>
                <a:gd name="connsiteX0" fmla="*/ 904379 w 1291970"/>
                <a:gd name="connsiteY0" fmla="*/ 0 h 1291970"/>
                <a:gd name="connsiteX1" fmla="*/ 387591 w 1291970"/>
                <a:gd name="connsiteY1" fmla="*/ 0 h 1291970"/>
                <a:gd name="connsiteX2" fmla="*/ 258394 w 1291970"/>
                <a:gd name="connsiteY2" fmla="*/ 129197 h 1291970"/>
                <a:gd name="connsiteX3" fmla="*/ 258394 w 1291970"/>
                <a:gd name="connsiteY3" fmla="*/ 1162773 h 1291970"/>
                <a:gd name="connsiteX4" fmla="*/ 387591 w 1291970"/>
                <a:gd name="connsiteY4" fmla="*/ 1291970 h 1291970"/>
                <a:gd name="connsiteX5" fmla="*/ 904379 w 1291970"/>
                <a:gd name="connsiteY5" fmla="*/ 1291970 h 1291970"/>
                <a:gd name="connsiteX6" fmla="*/ 1033576 w 1291970"/>
                <a:gd name="connsiteY6" fmla="*/ 1162773 h 1291970"/>
                <a:gd name="connsiteX7" fmla="*/ 1033576 w 1291970"/>
                <a:gd name="connsiteY7" fmla="*/ 129197 h 1291970"/>
                <a:gd name="connsiteX8" fmla="*/ 904379 w 1291970"/>
                <a:gd name="connsiteY8" fmla="*/ 0 h 1291970"/>
                <a:gd name="connsiteX9" fmla="*/ 387591 w 1291970"/>
                <a:gd name="connsiteY9" fmla="*/ 1162773 h 1291970"/>
                <a:gd name="connsiteX10" fmla="*/ 387591 w 1291970"/>
                <a:gd name="connsiteY10" fmla="*/ 129197 h 1291970"/>
                <a:gd name="connsiteX11" fmla="*/ 904379 w 1291970"/>
                <a:gd name="connsiteY11" fmla="*/ 129197 h 1291970"/>
                <a:gd name="connsiteX12" fmla="*/ 904444 w 1291970"/>
                <a:gd name="connsiteY12" fmla="*/ 1162773 h 1291970"/>
                <a:gd name="connsiteX13" fmla="*/ 387591 w 1291970"/>
                <a:gd name="connsiteY13" fmla="*/ 1162773 h 1291970"/>
                <a:gd name="connsiteX14" fmla="*/ 64599 w 1291970"/>
                <a:gd name="connsiteY14" fmla="*/ 322993 h 1291970"/>
                <a:gd name="connsiteX15" fmla="*/ 193796 w 1291970"/>
                <a:gd name="connsiteY15" fmla="*/ 322993 h 1291970"/>
                <a:gd name="connsiteX16" fmla="*/ 193796 w 1291970"/>
                <a:gd name="connsiteY16" fmla="*/ 193796 h 1291970"/>
                <a:gd name="connsiteX17" fmla="*/ 64599 w 1291970"/>
                <a:gd name="connsiteY17" fmla="*/ 193796 h 1291970"/>
                <a:gd name="connsiteX18" fmla="*/ 64599 w 1291970"/>
                <a:gd name="connsiteY18" fmla="*/ 226095 h 1291970"/>
                <a:gd name="connsiteX19" fmla="*/ 0 w 1291970"/>
                <a:gd name="connsiteY19" fmla="*/ 226095 h 1291970"/>
                <a:gd name="connsiteX20" fmla="*/ 0 w 1291970"/>
                <a:gd name="connsiteY20" fmla="*/ 290693 h 1291970"/>
                <a:gd name="connsiteX21" fmla="*/ 64599 w 1291970"/>
                <a:gd name="connsiteY21" fmla="*/ 290693 h 1291970"/>
                <a:gd name="connsiteX22" fmla="*/ 1227372 w 1291970"/>
                <a:gd name="connsiteY22" fmla="*/ 193796 h 1291970"/>
                <a:gd name="connsiteX23" fmla="*/ 1098175 w 1291970"/>
                <a:gd name="connsiteY23" fmla="*/ 193796 h 1291970"/>
                <a:gd name="connsiteX24" fmla="*/ 1098175 w 1291970"/>
                <a:gd name="connsiteY24" fmla="*/ 322993 h 1291970"/>
                <a:gd name="connsiteX25" fmla="*/ 1227372 w 1291970"/>
                <a:gd name="connsiteY25" fmla="*/ 322993 h 1291970"/>
                <a:gd name="connsiteX26" fmla="*/ 1227372 w 1291970"/>
                <a:gd name="connsiteY26" fmla="*/ 290693 h 1291970"/>
                <a:gd name="connsiteX27" fmla="*/ 1291970 w 1291970"/>
                <a:gd name="connsiteY27" fmla="*/ 290693 h 1291970"/>
                <a:gd name="connsiteX28" fmla="*/ 1291970 w 1291970"/>
                <a:gd name="connsiteY28" fmla="*/ 226095 h 1291970"/>
                <a:gd name="connsiteX29" fmla="*/ 1227372 w 1291970"/>
                <a:gd name="connsiteY29" fmla="*/ 226095 h 1291970"/>
                <a:gd name="connsiteX30" fmla="*/ 64599 w 1291970"/>
                <a:gd name="connsiteY30" fmla="*/ 581387 h 1291970"/>
                <a:gd name="connsiteX31" fmla="*/ 193796 w 1291970"/>
                <a:gd name="connsiteY31" fmla="*/ 581387 h 1291970"/>
                <a:gd name="connsiteX32" fmla="*/ 193796 w 1291970"/>
                <a:gd name="connsiteY32" fmla="*/ 452190 h 1291970"/>
                <a:gd name="connsiteX33" fmla="*/ 64599 w 1291970"/>
                <a:gd name="connsiteY33" fmla="*/ 452190 h 1291970"/>
                <a:gd name="connsiteX34" fmla="*/ 64599 w 1291970"/>
                <a:gd name="connsiteY34" fmla="*/ 484489 h 1291970"/>
                <a:gd name="connsiteX35" fmla="*/ 0 w 1291970"/>
                <a:gd name="connsiteY35" fmla="*/ 484489 h 1291970"/>
                <a:gd name="connsiteX36" fmla="*/ 0 w 1291970"/>
                <a:gd name="connsiteY36" fmla="*/ 549087 h 1291970"/>
                <a:gd name="connsiteX37" fmla="*/ 64599 w 1291970"/>
                <a:gd name="connsiteY37" fmla="*/ 549087 h 1291970"/>
                <a:gd name="connsiteX38" fmla="*/ 1227372 w 1291970"/>
                <a:gd name="connsiteY38" fmla="*/ 452190 h 1291970"/>
                <a:gd name="connsiteX39" fmla="*/ 1098175 w 1291970"/>
                <a:gd name="connsiteY39" fmla="*/ 452190 h 1291970"/>
                <a:gd name="connsiteX40" fmla="*/ 1098175 w 1291970"/>
                <a:gd name="connsiteY40" fmla="*/ 581387 h 1291970"/>
                <a:gd name="connsiteX41" fmla="*/ 1227372 w 1291970"/>
                <a:gd name="connsiteY41" fmla="*/ 581387 h 1291970"/>
                <a:gd name="connsiteX42" fmla="*/ 1227372 w 1291970"/>
                <a:gd name="connsiteY42" fmla="*/ 549087 h 1291970"/>
                <a:gd name="connsiteX43" fmla="*/ 1291970 w 1291970"/>
                <a:gd name="connsiteY43" fmla="*/ 549087 h 1291970"/>
                <a:gd name="connsiteX44" fmla="*/ 1291970 w 1291970"/>
                <a:gd name="connsiteY44" fmla="*/ 484489 h 1291970"/>
                <a:gd name="connsiteX45" fmla="*/ 1227372 w 1291970"/>
                <a:gd name="connsiteY45" fmla="*/ 484489 h 1291970"/>
                <a:gd name="connsiteX46" fmla="*/ 64599 w 1291970"/>
                <a:gd name="connsiteY46" fmla="*/ 839781 h 1291970"/>
                <a:gd name="connsiteX47" fmla="*/ 193796 w 1291970"/>
                <a:gd name="connsiteY47" fmla="*/ 839781 h 1291970"/>
                <a:gd name="connsiteX48" fmla="*/ 193796 w 1291970"/>
                <a:gd name="connsiteY48" fmla="*/ 710584 h 1291970"/>
                <a:gd name="connsiteX49" fmla="*/ 64599 w 1291970"/>
                <a:gd name="connsiteY49" fmla="*/ 710584 h 1291970"/>
                <a:gd name="connsiteX50" fmla="*/ 64599 w 1291970"/>
                <a:gd name="connsiteY50" fmla="*/ 742883 h 1291970"/>
                <a:gd name="connsiteX51" fmla="*/ 0 w 1291970"/>
                <a:gd name="connsiteY51" fmla="*/ 742883 h 1291970"/>
                <a:gd name="connsiteX52" fmla="*/ 0 w 1291970"/>
                <a:gd name="connsiteY52" fmla="*/ 807481 h 1291970"/>
                <a:gd name="connsiteX53" fmla="*/ 64599 w 1291970"/>
                <a:gd name="connsiteY53" fmla="*/ 807481 h 1291970"/>
                <a:gd name="connsiteX54" fmla="*/ 1227372 w 1291970"/>
                <a:gd name="connsiteY54" fmla="*/ 710584 h 1291970"/>
                <a:gd name="connsiteX55" fmla="*/ 1098175 w 1291970"/>
                <a:gd name="connsiteY55" fmla="*/ 710584 h 1291970"/>
                <a:gd name="connsiteX56" fmla="*/ 1098175 w 1291970"/>
                <a:gd name="connsiteY56" fmla="*/ 839781 h 1291970"/>
                <a:gd name="connsiteX57" fmla="*/ 1227372 w 1291970"/>
                <a:gd name="connsiteY57" fmla="*/ 839781 h 1291970"/>
                <a:gd name="connsiteX58" fmla="*/ 1227372 w 1291970"/>
                <a:gd name="connsiteY58" fmla="*/ 807481 h 1291970"/>
                <a:gd name="connsiteX59" fmla="*/ 1291970 w 1291970"/>
                <a:gd name="connsiteY59" fmla="*/ 807481 h 1291970"/>
                <a:gd name="connsiteX60" fmla="*/ 1291970 w 1291970"/>
                <a:gd name="connsiteY60" fmla="*/ 742883 h 1291970"/>
                <a:gd name="connsiteX61" fmla="*/ 1227372 w 1291970"/>
                <a:gd name="connsiteY61" fmla="*/ 742883 h 1291970"/>
                <a:gd name="connsiteX62" fmla="*/ 64599 w 1291970"/>
                <a:gd name="connsiteY62" fmla="*/ 1098175 h 1291970"/>
                <a:gd name="connsiteX63" fmla="*/ 193796 w 1291970"/>
                <a:gd name="connsiteY63" fmla="*/ 1098175 h 1291970"/>
                <a:gd name="connsiteX64" fmla="*/ 193796 w 1291970"/>
                <a:gd name="connsiteY64" fmla="*/ 968978 h 1291970"/>
                <a:gd name="connsiteX65" fmla="*/ 64599 w 1291970"/>
                <a:gd name="connsiteY65" fmla="*/ 968978 h 1291970"/>
                <a:gd name="connsiteX66" fmla="*/ 64599 w 1291970"/>
                <a:gd name="connsiteY66" fmla="*/ 1001277 h 1291970"/>
                <a:gd name="connsiteX67" fmla="*/ 0 w 1291970"/>
                <a:gd name="connsiteY67" fmla="*/ 1001277 h 1291970"/>
                <a:gd name="connsiteX68" fmla="*/ 0 w 1291970"/>
                <a:gd name="connsiteY68" fmla="*/ 1065875 h 1291970"/>
                <a:gd name="connsiteX69" fmla="*/ 64599 w 1291970"/>
                <a:gd name="connsiteY69" fmla="*/ 1065875 h 1291970"/>
                <a:gd name="connsiteX70" fmla="*/ 1227372 w 1291970"/>
                <a:gd name="connsiteY70" fmla="*/ 968978 h 1291970"/>
                <a:gd name="connsiteX71" fmla="*/ 1098175 w 1291970"/>
                <a:gd name="connsiteY71" fmla="*/ 968978 h 1291970"/>
                <a:gd name="connsiteX72" fmla="*/ 1098175 w 1291970"/>
                <a:gd name="connsiteY72" fmla="*/ 1098175 h 1291970"/>
                <a:gd name="connsiteX73" fmla="*/ 1227372 w 1291970"/>
                <a:gd name="connsiteY73" fmla="*/ 1098175 h 1291970"/>
                <a:gd name="connsiteX74" fmla="*/ 1227372 w 1291970"/>
                <a:gd name="connsiteY74" fmla="*/ 1065875 h 1291970"/>
                <a:gd name="connsiteX75" fmla="*/ 1291970 w 1291970"/>
                <a:gd name="connsiteY75" fmla="*/ 1065875 h 1291970"/>
                <a:gd name="connsiteX76" fmla="*/ 1291970 w 1291970"/>
                <a:gd name="connsiteY76" fmla="*/ 1001277 h 1291970"/>
                <a:gd name="connsiteX77" fmla="*/ 1227372 w 1291970"/>
                <a:gd name="connsiteY77" fmla="*/ 1001277 h 129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91970" h="1291970">
                  <a:moveTo>
                    <a:pt x="904379" y="0"/>
                  </a:moveTo>
                  <a:lnTo>
                    <a:pt x="387591" y="0"/>
                  </a:lnTo>
                  <a:cubicBezTo>
                    <a:pt x="316339" y="0"/>
                    <a:pt x="258394" y="57945"/>
                    <a:pt x="258394" y="129197"/>
                  </a:cubicBezTo>
                  <a:lnTo>
                    <a:pt x="258394" y="1162773"/>
                  </a:lnTo>
                  <a:cubicBezTo>
                    <a:pt x="258394" y="1234025"/>
                    <a:pt x="316339" y="1291970"/>
                    <a:pt x="387591" y="1291970"/>
                  </a:cubicBezTo>
                  <a:lnTo>
                    <a:pt x="904379" y="1291970"/>
                  </a:lnTo>
                  <a:cubicBezTo>
                    <a:pt x="975631" y="1291970"/>
                    <a:pt x="1033576" y="1234025"/>
                    <a:pt x="1033576" y="1162773"/>
                  </a:cubicBezTo>
                  <a:lnTo>
                    <a:pt x="1033576" y="129197"/>
                  </a:lnTo>
                  <a:cubicBezTo>
                    <a:pt x="1033576" y="57945"/>
                    <a:pt x="975631" y="0"/>
                    <a:pt x="904379" y="0"/>
                  </a:cubicBezTo>
                  <a:close/>
                  <a:moveTo>
                    <a:pt x="387591" y="1162773"/>
                  </a:moveTo>
                  <a:lnTo>
                    <a:pt x="387591" y="129197"/>
                  </a:lnTo>
                  <a:lnTo>
                    <a:pt x="904379" y="129197"/>
                  </a:lnTo>
                  <a:lnTo>
                    <a:pt x="904444" y="1162773"/>
                  </a:lnTo>
                  <a:lnTo>
                    <a:pt x="387591" y="1162773"/>
                  </a:lnTo>
                  <a:close/>
                  <a:moveTo>
                    <a:pt x="64599" y="322993"/>
                  </a:moveTo>
                  <a:lnTo>
                    <a:pt x="193796" y="322993"/>
                  </a:lnTo>
                  <a:lnTo>
                    <a:pt x="193796" y="193796"/>
                  </a:lnTo>
                  <a:lnTo>
                    <a:pt x="64599" y="193796"/>
                  </a:lnTo>
                  <a:lnTo>
                    <a:pt x="64599" y="226095"/>
                  </a:lnTo>
                  <a:lnTo>
                    <a:pt x="0" y="226095"/>
                  </a:lnTo>
                  <a:lnTo>
                    <a:pt x="0" y="290693"/>
                  </a:lnTo>
                  <a:lnTo>
                    <a:pt x="64599" y="290693"/>
                  </a:lnTo>
                  <a:close/>
                  <a:moveTo>
                    <a:pt x="1227372" y="193796"/>
                  </a:moveTo>
                  <a:lnTo>
                    <a:pt x="1098175" y="193796"/>
                  </a:lnTo>
                  <a:lnTo>
                    <a:pt x="1098175" y="322993"/>
                  </a:lnTo>
                  <a:lnTo>
                    <a:pt x="1227372" y="322993"/>
                  </a:lnTo>
                  <a:lnTo>
                    <a:pt x="1227372" y="290693"/>
                  </a:lnTo>
                  <a:lnTo>
                    <a:pt x="1291970" y="290693"/>
                  </a:lnTo>
                  <a:lnTo>
                    <a:pt x="1291970" y="226095"/>
                  </a:lnTo>
                  <a:lnTo>
                    <a:pt x="1227372" y="226095"/>
                  </a:lnTo>
                  <a:close/>
                  <a:moveTo>
                    <a:pt x="64599" y="581387"/>
                  </a:moveTo>
                  <a:lnTo>
                    <a:pt x="193796" y="581387"/>
                  </a:lnTo>
                  <a:lnTo>
                    <a:pt x="193796" y="452190"/>
                  </a:lnTo>
                  <a:lnTo>
                    <a:pt x="64599" y="452190"/>
                  </a:lnTo>
                  <a:lnTo>
                    <a:pt x="64599" y="484489"/>
                  </a:lnTo>
                  <a:lnTo>
                    <a:pt x="0" y="484489"/>
                  </a:lnTo>
                  <a:lnTo>
                    <a:pt x="0" y="549087"/>
                  </a:lnTo>
                  <a:lnTo>
                    <a:pt x="64599" y="549087"/>
                  </a:lnTo>
                  <a:close/>
                  <a:moveTo>
                    <a:pt x="1227372" y="452190"/>
                  </a:moveTo>
                  <a:lnTo>
                    <a:pt x="1098175" y="452190"/>
                  </a:lnTo>
                  <a:lnTo>
                    <a:pt x="1098175" y="581387"/>
                  </a:lnTo>
                  <a:lnTo>
                    <a:pt x="1227372" y="581387"/>
                  </a:lnTo>
                  <a:lnTo>
                    <a:pt x="1227372" y="549087"/>
                  </a:lnTo>
                  <a:lnTo>
                    <a:pt x="1291970" y="549087"/>
                  </a:lnTo>
                  <a:lnTo>
                    <a:pt x="1291970" y="484489"/>
                  </a:lnTo>
                  <a:lnTo>
                    <a:pt x="1227372" y="484489"/>
                  </a:lnTo>
                  <a:close/>
                  <a:moveTo>
                    <a:pt x="64599" y="839781"/>
                  </a:moveTo>
                  <a:lnTo>
                    <a:pt x="193796" y="839781"/>
                  </a:lnTo>
                  <a:lnTo>
                    <a:pt x="193796" y="710584"/>
                  </a:lnTo>
                  <a:lnTo>
                    <a:pt x="64599" y="710584"/>
                  </a:lnTo>
                  <a:lnTo>
                    <a:pt x="64599" y="742883"/>
                  </a:lnTo>
                  <a:lnTo>
                    <a:pt x="0" y="742883"/>
                  </a:lnTo>
                  <a:lnTo>
                    <a:pt x="0" y="807481"/>
                  </a:lnTo>
                  <a:lnTo>
                    <a:pt x="64599" y="807481"/>
                  </a:lnTo>
                  <a:close/>
                  <a:moveTo>
                    <a:pt x="1227372" y="710584"/>
                  </a:moveTo>
                  <a:lnTo>
                    <a:pt x="1098175" y="710584"/>
                  </a:lnTo>
                  <a:lnTo>
                    <a:pt x="1098175" y="839781"/>
                  </a:lnTo>
                  <a:lnTo>
                    <a:pt x="1227372" y="839781"/>
                  </a:lnTo>
                  <a:lnTo>
                    <a:pt x="1227372" y="807481"/>
                  </a:lnTo>
                  <a:lnTo>
                    <a:pt x="1291970" y="807481"/>
                  </a:lnTo>
                  <a:lnTo>
                    <a:pt x="1291970" y="742883"/>
                  </a:lnTo>
                  <a:lnTo>
                    <a:pt x="1227372" y="742883"/>
                  </a:lnTo>
                  <a:close/>
                  <a:moveTo>
                    <a:pt x="64599" y="1098175"/>
                  </a:moveTo>
                  <a:lnTo>
                    <a:pt x="193796" y="1098175"/>
                  </a:lnTo>
                  <a:lnTo>
                    <a:pt x="193796" y="968978"/>
                  </a:lnTo>
                  <a:lnTo>
                    <a:pt x="64599" y="968978"/>
                  </a:lnTo>
                  <a:lnTo>
                    <a:pt x="64599" y="1001277"/>
                  </a:lnTo>
                  <a:lnTo>
                    <a:pt x="0" y="1001277"/>
                  </a:lnTo>
                  <a:lnTo>
                    <a:pt x="0" y="1065875"/>
                  </a:lnTo>
                  <a:lnTo>
                    <a:pt x="64599" y="1065875"/>
                  </a:lnTo>
                  <a:close/>
                  <a:moveTo>
                    <a:pt x="1227372" y="968978"/>
                  </a:moveTo>
                  <a:lnTo>
                    <a:pt x="1098175" y="968978"/>
                  </a:lnTo>
                  <a:lnTo>
                    <a:pt x="1098175" y="1098175"/>
                  </a:lnTo>
                  <a:lnTo>
                    <a:pt x="1227372" y="1098175"/>
                  </a:lnTo>
                  <a:lnTo>
                    <a:pt x="1227372" y="1065875"/>
                  </a:lnTo>
                  <a:lnTo>
                    <a:pt x="1291970" y="1065875"/>
                  </a:lnTo>
                  <a:lnTo>
                    <a:pt x="1291970" y="1001277"/>
                  </a:lnTo>
                  <a:lnTo>
                    <a:pt x="1227372" y="100127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642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C3FF95-EB54-4080-EE97-377AEA93E999}"/>
                </a:ext>
              </a:extLst>
            </p:cNvPr>
            <p:cNvSpPr txBox="1"/>
            <p:nvPr/>
          </p:nvSpPr>
          <p:spPr>
            <a:xfrm>
              <a:off x="7151892" y="3276230"/>
              <a:ext cx="9205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>
                  <a:latin typeface="Consolas" panose="020B0609020204030204" pitchFamily="49" charset="0"/>
                </a:rPr>
                <a:t>ESP32(S)</a:t>
              </a:r>
              <a:endParaRPr lang="vi-VN" sz="1200" b="1" i="1">
                <a:latin typeface="Consolas" panose="020B0609020204030204" pitchFamily="49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6447B8-8907-DBBE-04A3-5E9638A86EF5}"/>
              </a:ext>
            </a:extLst>
          </p:cNvPr>
          <p:cNvCxnSpPr>
            <a:cxnSpLocks/>
          </p:cNvCxnSpPr>
          <p:nvPr/>
        </p:nvCxnSpPr>
        <p:spPr>
          <a:xfrm flipH="1">
            <a:off x="4188376" y="3409794"/>
            <a:ext cx="1891244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CB43762-D1FC-7B77-68E6-6DE4E72F484C}"/>
              </a:ext>
            </a:extLst>
          </p:cNvPr>
          <p:cNvCxnSpPr>
            <a:cxnSpLocks/>
          </p:cNvCxnSpPr>
          <p:nvPr/>
        </p:nvCxnSpPr>
        <p:spPr>
          <a:xfrm>
            <a:off x="2400794" y="2352568"/>
            <a:ext cx="0" cy="58485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B8C81B8-D341-A93C-4CC9-6E3D668CB1BB}"/>
              </a:ext>
            </a:extLst>
          </p:cNvPr>
          <p:cNvCxnSpPr>
            <a:cxnSpLocks/>
          </p:cNvCxnSpPr>
          <p:nvPr/>
        </p:nvCxnSpPr>
        <p:spPr>
          <a:xfrm flipV="1">
            <a:off x="4178079" y="3473347"/>
            <a:ext cx="1925002" cy="10297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36B8870-BE4C-61CD-7639-42A696710691}"/>
              </a:ext>
            </a:extLst>
          </p:cNvPr>
          <p:cNvCxnSpPr>
            <a:cxnSpLocks/>
          </p:cNvCxnSpPr>
          <p:nvPr/>
        </p:nvCxnSpPr>
        <p:spPr>
          <a:xfrm flipV="1">
            <a:off x="2473729" y="2346385"/>
            <a:ext cx="0" cy="5691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C4DABC-7987-82C8-0861-CD984C71FDB5}"/>
              </a:ext>
            </a:extLst>
          </p:cNvPr>
          <p:cNvGrpSpPr/>
          <p:nvPr/>
        </p:nvGrpSpPr>
        <p:grpSpPr>
          <a:xfrm>
            <a:off x="5677479" y="4651375"/>
            <a:ext cx="2403856" cy="615758"/>
            <a:chOff x="195207" y="5475249"/>
            <a:chExt cx="2403856" cy="615758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06C44E7-8853-50AB-A1AB-2C2D6DB0387B}"/>
                </a:ext>
              </a:extLst>
            </p:cNvPr>
            <p:cNvCxnSpPr>
              <a:cxnSpLocks/>
            </p:cNvCxnSpPr>
            <p:nvPr/>
          </p:nvCxnSpPr>
          <p:spPr>
            <a:xfrm>
              <a:off x="231418" y="5640928"/>
              <a:ext cx="51791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AE6C3E0-14B3-BE42-4464-CB3D3ADBBC35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>
              <a:off x="195207" y="5937119"/>
              <a:ext cx="560005" cy="7843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E925BEC-074D-E3F1-C630-0F0827F3DF9A}"/>
                </a:ext>
              </a:extLst>
            </p:cNvPr>
            <p:cNvSpPr txBox="1"/>
            <p:nvPr/>
          </p:nvSpPr>
          <p:spPr>
            <a:xfrm>
              <a:off x="749336" y="5475249"/>
              <a:ext cx="1843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Request arrow</a:t>
              </a:r>
              <a:endParaRPr lang="vi-VN" sz="1400">
                <a:solidFill>
                  <a:srgbClr val="C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962DF89-B427-E5D8-7ADC-A42A3E95B5B0}"/>
                </a:ext>
              </a:extLst>
            </p:cNvPr>
            <p:cNvSpPr txBox="1"/>
            <p:nvPr/>
          </p:nvSpPr>
          <p:spPr>
            <a:xfrm>
              <a:off x="755212" y="5783230"/>
              <a:ext cx="1843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ea typeface="Calibri" panose="020F0502020204030204" pitchFamily="34" charset="0"/>
                  <a:cs typeface="Calibri" panose="020F0502020204030204" pitchFamily="34" charset="0"/>
                </a:rPr>
                <a:t>Response arrow</a:t>
              </a:r>
              <a:endParaRPr lang="vi-VN" sz="1400">
                <a:solidFill>
                  <a:srgbClr val="C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3A9745-C2D5-4E37-51E5-D3E64AD96E04}"/>
              </a:ext>
            </a:extLst>
          </p:cNvPr>
          <p:cNvGrpSpPr/>
          <p:nvPr/>
        </p:nvGrpSpPr>
        <p:grpSpPr>
          <a:xfrm>
            <a:off x="2149567" y="4650555"/>
            <a:ext cx="3088472" cy="753337"/>
            <a:chOff x="8217344" y="5545416"/>
            <a:chExt cx="3088472" cy="7533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9E8382-0CD2-4DB4-EAF4-03527CCB6EF1}"/>
                </a:ext>
              </a:extLst>
            </p:cNvPr>
            <p:cNvGrpSpPr/>
            <p:nvPr/>
          </p:nvGrpSpPr>
          <p:grpSpPr>
            <a:xfrm>
              <a:off x="8217344" y="5545416"/>
              <a:ext cx="753338" cy="753337"/>
              <a:chOff x="4255056" y="3771738"/>
              <a:chExt cx="2337891" cy="2337889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EC60D10-79F6-50F1-F137-B05A0B21F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55056" y="3771738"/>
                <a:ext cx="2337891" cy="2337889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073D495E-92D8-641F-776D-6358CF08E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81785" y="4274354"/>
                <a:ext cx="1835273" cy="1835273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A4C6852-FFB9-BE0E-1251-D93F5EC80D31}"/>
                </a:ext>
              </a:extLst>
            </p:cNvPr>
            <p:cNvSpPr txBox="1"/>
            <p:nvPr/>
          </p:nvSpPr>
          <p:spPr>
            <a:xfrm>
              <a:off x="8970682" y="5752807"/>
              <a:ext cx="2335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>
                  <a:latin typeface="Consolas" panose="020B0609020204030204" pitchFamily="49" charset="0"/>
                </a:rPr>
                <a:t>Database</a:t>
              </a:r>
              <a:endParaRPr lang="vi-VN" sz="1600" b="1" i="1">
                <a:latin typeface="Consolas" panose="020B0609020204030204" pitchFamily="49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7E96B24F-2381-96A6-D52F-3655E59BF485}"/>
              </a:ext>
            </a:extLst>
          </p:cNvPr>
          <p:cNvSpPr txBox="1"/>
          <p:nvPr/>
        </p:nvSpPr>
        <p:spPr>
          <a:xfrm>
            <a:off x="10197242" y="2869972"/>
            <a:ext cx="148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>
                <a:latin typeface="Consolas" panose="020B0609020204030204" pitchFamily="49" charset="0"/>
              </a:rPr>
              <a:t>Other clients</a:t>
            </a:r>
            <a:endParaRPr lang="vi-VN" sz="1200" b="1" i="1"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409C6F-BEDA-75D0-CC26-7C228CD74FB2}"/>
              </a:ext>
            </a:extLst>
          </p:cNvPr>
          <p:cNvGrpSpPr/>
          <p:nvPr/>
        </p:nvGrpSpPr>
        <p:grpSpPr>
          <a:xfrm>
            <a:off x="8691780" y="2392497"/>
            <a:ext cx="1500582" cy="616697"/>
            <a:chOff x="4574476" y="2372902"/>
            <a:chExt cx="1500582" cy="616697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75A0C5BE-2930-6093-3FBB-42B44D5F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74476" y="2372902"/>
              <a:ext cx="616697" cy="61669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D49F2AE-3FAA-2CD4-2072-70B1BA826689}"/>
                </a:ext>
              </a:extLst>
            </p:cNvPr>
            <p:cNvSpPr txBox="1"/>
            <p:nvPr/>
          </p:nvSpPr>
          <p:spPr>
            <a:xfrm>
              <a:off x="5134218" y="2550923"/>
              <a:ext cx="940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latin typeface="Consolas" panose="020B0609020204030204" pitchFamily="49" charset="0"/>
                </a:rPr>
                <a:t>CAMERA</a:t>
              </a:r>
              <a:endParaRPr lang="vi-VN" sz="1200" b="1" i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7DC3CA-63FD-D306-6FA8-C62A8743786F}"/>
              </a:ext>
            </a:extLst>
          </p:cNvPr>
          <p:cNvGrpSpPr/>
          <p:nvPr/>
        </p:nvGrpSpPr>
        <p:grpSpPr>
          <a:xfrm>
            <a:off x="8702758" y="3425010"/>
            <a:ext cx="2312353" cy="616697"/>
            <a:chOff x="9463011" y="3733549"/>
            <a:chExt cx="2312353" cy="616697"/>
          </a:xfrm>
        </p:grpSpPr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82E27DBC-E929-30F1-E350-B1C3BE162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t="8854" b="10703"/>
            <a:stretch/>
          </p:blipFill>
          <p:spPr>
            <a:xfrm>
              <a:off x="9463011" y="3733549"/>
              <a:ext cx="766631" cy="61669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01978BA-6A93-BDBC-E2CA-F5A1EF02A130}"/>
                </a:ext>
              </a:extLst>
            </p:cNvPr>
            <p:cNvSpPr txBox="1"/>
            <p:nvPr/>
          </p:nvSpPr>
          <p:spPr>
            <a:xfrm>
              <a:off x="10016920" y="3896830"/>
              <a:ext cx="175844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b="1" i="1" dirty="0">
                  <a:latin typeface="Consolas"/>
                </a:rPr>
                <a:t>DATA VISUALIZER</a:t>
              </a:r>
              <a:endParaRPr lang="vi-VN" sz="1200" b="1" i="1" dirty="0">
                <a:latin typeface="Consola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E035A42-9E15-8FD7-E88C-DB08C5D70399}"/>
              </a:ext>
            </a:extLst>
          </p:cNvPr>
          <p:cNvGrpSpPr/>
          <p:nvPr/>
        </p:nvGrpSpPr>
        <p:grpSpPr>
          <a:xfrm>
            <a:off x="8655742" y="1421927"/>
            <a:ext cx="1741638" cy="687126"/>
            <a:chOff x="5542613" y="962889"/>
            <a:chExt cx="1741638" cy="687126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CD96DB1-D119-4E59-5DE7-112A88793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V="1">
              <a:off x="5542613" y="962889"/>
              <a:ext cx="687126" cy="68712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86766D-16E3-D4FE-2B01-7EE423F4AAEB}"/>
                </a:ext>
              </a:extLst>
            </p:cNvPr>
            <p:cNvSpPr txBox="1"/>
            <p:nvPr/>
          </p:nvSpPr>
          <p:spPr>
            <a:xfrm>
              <a:off x="6172301" y="1160767"/>
              <a:ext cx="1111950" cy="276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>
                  <a:latin typeface="Consolas" panose="020B0609020204030204" pitchFamily="49" charset="0"/>
                </a:rPr>
                <a:t>CONTROLLER</a:t>
              </a:r>
              <a:endParaRPr lang="vi-VN" sz="1200" b="1" i="1"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4F44BE-CA7D-832E-249E-B99E45C29C19}"/>
              </a:ext>
            </a:extLst>
          </p:cNvPr>
          <p:cNvGrpSpPr/>
          <p:nvPr/>
        </p:nvGrpSpPr>
        <p:grpSpPr>
          <a:xfrm>
            <a:off x="5928027" y="2726677"/>
            <a:ext cx="1461292" cy="1388240"/>
            <a:chOff x="3085479" y="4267517"/>
            <a:chExt cx="1461292" cy="138824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6CEE850-9BF9-C381-96D9-FFEA8BBA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01708" y="4267517"/>
              <a:ext cx="828834" cy="82883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4C6EED-EB00-44CA-5545-CD78E0BB7A4C}"/>
                </a:ext>
              </a:extLst>
            </p:cNvPr>
            <p:cNvSpPr txBox="1"/>
            <p:nvPr/>
          </p:nvSpPr>
          <p:spPr>
            <a:xfrm>
              <a:off x="3085479" y="5194092"/>
              <a:ext cx="1461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latin typeface="Consolas" panose="020B0609020204030204" pitchFamily="49" charset="0"/>
                </a:rPr>
                <a:t>DESKTOP APPLICATION</a:t>
              </a:r>
              <a:endParaRPr lang="vi-VN" sz="1200" b="1" i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ED5E68-38C9-2D11-B1CE-6606458E5EE7}"/>
              </a:ext>
            </a:extLst>
          </p:cNvPr>
          <p:cNvGrpSpPr/>
          <p:nvPr/>
        </p:nvGrpSpPr>
        <p:grpSpPr>
          <a:xfrm>
            <a:off x="8715767" y="4285904"/>
            <a:ext cx="1995931" cy="591380"/>
            <a:chOff x="10294789" y="4732513"/>
            <a:chExt cx="1995931" cy="591380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40843AC-43C8-857A-6776-04A6791B9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94789" y="4732513"/>
              <a:ext cx="591380" cy="59138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DD5127-250D-0640-F0D7-1D8AD5996E91}"/>
                </a:ext>
              </a:extLst>
            </p:cNvPr>
            <p:cNvSpPr txBox="1"/>
            <p:nvPr/>
          </p:nvSpPr>
          <p:spPr>
            <a:xfrm>
              <a:off x="10987061" y="4846839"/>
              <a:ext cx="13036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latin typeface="Consolas" panose="020B0609020204030204" pitchFamily="49" charset="0"/>
                </a:rPr>
                <a:t>LABELING TOOL</a:t>
              </a:r>
              <a:endParaRPr lang="vi-VN" sz="1200" b="1" i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D71A523-4204-E8AB-6776-84DFF2E05BD9}"/>
              </a:ext>
            </a:extLst>
          </p:cNvPr>
          <p:cNvSpPr txBox="1"/>
          <p:nvPr/>
        </p:nvSpPr>
        <p:spPr>
          <a:xfrm>
            <a:off x="7103903" y="2919852"/>
            <a:ext cx="97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Consolas" panose="020B0609020204030204" pitchFamily="49" charset="0"/>
              </a:rPr>
              <a:t>SERVICES</a:t>
            </a:r>
            <a:endParaRPr lang="vi-VN" sz="1200" b="1" i="1" dirty="0">
              <a:latin typeface="Consolas" panose="020B0609020204030204" pitchFamily="49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EF0F6F-1CD1-0BFC-4FF4-EBA490A43769}"/>
              </a:ext>
            </a:extLst>
          </p:cNvPr>
          <p:cNvCxnSpPr>
            <a:cxnSpLocks/>
          </p:cNvCxnSpPr>
          <p:nvPr/>
        </p:nvCxnSpPr>
        <p:spPr>
          <a:xfrm flipV="1">
            <a:off x="8142578" y="1765490"/>
            <a:ext cx="513164" cy="1287511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lumMod val="75000"/>
                  </a:schemeClr>
                </a:gs>
                <a:gs pos="60000">
                  <a:schemeClr val="accent5">
                    <a:lumMod val="7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1296749-9822-D915-5F3F-0E683762CCD3}"/>
              </a:ext>
            </a:extLst>
          </p:cNvPr>
          <p:cNvCxnSpPr>
            <a:cxnSpLocks/>
          </p:cNvCxnSpPr>
          <p:nvPr/>
        </p:nvCxnSpPr>
        <p:spPr>
          <a:xfrm flipV="1">
            <a:off x="8142578" y="2700846"/>
            <a:ext cx="549202" cy="352155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lumMod val="75000"/>
                  </a:schemeClr>
                </a:gs>
                <a:gs pos="60000">
                  <a:schemeClr val="accent5">
                    <a:lumMod val="7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B6C7949-7845-84FB-5597-CB61F7261B1B}"/>
              </a:ext>
            </a:extLst>
          </p:cNvPr>
          <p:cNvCxnSpPr>
            <a:cxnSpLocks/>
          </p:cNvCxnSpPr>
          <p:nvPr/>
        </p:nvCxnSpPr>
        <p:spPr>
          <a:xfrm>
            <a:off x="8142578" y="3053001"/>
            <a:ext cx="487959" cy="625277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lumMod val="75000"/>
                  </a:schemeClr>
                </a:gs>
                <a:gs pos="60000">
                  <a:schemeClr val="accent5">
                    <a:lumMod val="7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252E8F0-19E4-6668-F2AB-A8E8309E1EBF}"/>
              </a:ext>
            </a:extLst>
          </p:cNvPr>
          <p:cNvCxnSpPr>
            <a:cxnSpLocks/>
          </p:cNvCxnSpPr>
          <p:nvPr/>
        </p:nvCxnSpPr>
        <p:spPr>
          <a:xfrm>
            <a:off x="8142578" y="3053001"/>
            <a:ext cx="560180" cy="1523773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lumMod val="75000"/>
                  </a:schemeClr>
                </a:gs>
                <a:gs pos="60000">
                  <a:schemeClr val="accent5">
                    <a:lumMod val="7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17976A-E2DF-4311-E1A4-1E74A3074C35}"/>
              </a:ext>
            </a:extLst>
          </p:cNvPr>
          <p:cNvCxnSpPr>
            <a:cxnSpLocks/>
          </p:cNvCxnSpPr>
          <p:nvPr/>
        </p:nvCxnSpPr>
        <p:spPr>
          <a:xfrm>
            <a:off x="2377363" y="3952717"/>
            <a:ext cx="0" cy="58485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880DFD-5022-A1A5-73C1-CF3B1E60CB3D}"/>
              </a:ext>
            </a:extLst>
          </p:cNvPr>
          <p:cNvCxnSpPr>
            <a:cxnSpLocks/>
          </p:cNvCxnSpPr>
          <p:nvPr/>
        </p:nvCxnSpPr>
        <p:spPr>
          <a:xfrm flipV="1">
            <a:off x="2450298" y="3946534"/>
            <a:ext cx="0" cy="56913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37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1847"/>
            <a:ext cx="12192000" cy="1934307"/>
          </a:xfrm>
        </p:spPr>
        <p:txBody>
          <a:bodyPr>
            <a:noAutofit/>
          </a:bodyPr>
          <a:lstStyle/>
          <a:p>
            <a:r>
              <a:rPr lang="en-US" sz="7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TRIỂN KHAI</a:t>
            </a:r>
          </a:p>
        </p:txBody>
      </p:sp>
    </p:spTree>
    <p:extLst>
      <p:ext uri="{BB962C8B-B14F-4D97-AF65-F5344CB8AC3E}">
        <p14:creationId xmlns:p14="http://schemas.microsoft.com/office/powerpoint/2010/main" val="301225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1478</Words>
  <Application>Microsoft Office PowerPoint</Application>
  <PresentationFormat>Widescreen</PresentationFormat>
  <Paragraphs>193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Quicksand</vt:lpstr>
      <vt:lpstr>Aptos</vt:lpstr>
      <vt:lpstr>Aptos Display</vt:lpstr>
      <vt:lpstr>Arial</vt:lpstr>
      <vt:lpstr>Calibri</vt:lpstr>
      <vt:lpstr>Consolas</vt:lpstr>
      <vt:lpstr>Lato</vt:lpstr>
      <vt:lpstr>Times New Roman</vt:lpstr>
      <vt:lpstr>Office Theme</vt:lpstr>
      <vt:lpstr>PowerPoint Presentation</vt:lpstr>
      <vt:lpstr>VẤN ĐỀ CẦN GIẢI QUYẾT</vt:lpstr>
      <vt:lpstr>VẤN ĐỀ CẦN GIẢI QUYẾT</vt:lpstr>
      <vt:lpstr>MỤC TIÊU VỀ SẢN PHẨM</vt:lpstr>
      <vt:lpstr>MỤC TIÊU VỀ SẢN PHẨM</vt:lpstr>
      <vt:lpstr>MỤC TIÊU VỀ SẢN PHẨM</vt:lpstr>
      <vt:lpstr>MÔ HÌNH HỆ THỐNG</vt:lpstr>
      <vt:lpstr>MÔ HÌNH HỆ THỐNG</vt:lpstr>
      <vt:lpstr>CÁC TRIỂN KHAI</vt:lpstr>
      <vt:lpstr>CÁC TRIỂN KHAI: Mạch cảm biến</vt:lpstr>
      <vt:lpstr>CÁC TRIỂN KHAI: Mạch cảm biến</vt:lpstr>
      <vt:lpstr>CÁC TRIỂN KHAI: ESP32 CLIENT</vt:lpstr>
      <vt:lpstr>CÁC TRIỂN KHAI: Server.</vt:lpstr>
      <vt:lpstr>CÁC TRIỂN KHAI: Pir Manager Application</vt:lpstr>
      <vt:lpstr>CÔNG CỤ TRIỂN KHAI</vt:lpstr>
      <vt:lpstr>CÔNG CỤ TRIỂN KHAI</vt:lpstr>
      <vt:lpstr>KẾT QUẢ ĐẠT ĐƯỢC</vt:lpstr>
      <vt:lpstr>KẾT QUẢ ĐẠT ĐƯỢC: Phần cứng</vt:lpstr>
      <vt:lpstr>KẾT QUẢ ĐẠT ĐƯỢC: Phần cứng</vt:lpstr>
      <vt:lpstr>KẾT QUẢ ĐẠT ĐƯỢC: Phần cứng</vt:lpstr>
      <vt:lpstr>KẾT QUẢ ĐẠT ĐƯỢC: Phần mềm</vt:lpstr>
      <vt:lpstr>KẾT QUẢ ĐẠT ĐƯỢC: Phần mềm</vt:lpstr>
      <vt:lpstr>KẾT QUẢ ĐẠT ĐƯỢC: Phần mềm</vt:lpstr>
      <vt:lpstr>KẾT QUẢ ĐẠT ĐƯỢC: Phần mềm</vt:lpstr>
      <vt:lpstr>KẾT QUẢ ĐẠT ĐƯỢC: Phần mềm</vt:lpstr>
      <vt:lpstr>KẾT QUẢ ĐẠT ĐƯỢC: Phần mềm</vt:lpstr>
      <vt:lpstr>KẾT QUẢ ĐẠT ĐƯỢC: Phần mềm</vt:lpstr>
      <vt:lpstr>KẾT QUẢ ĐẠT ĐƯỢC: Thiết lập bối cảnh để thử nghiệm</vt:lpstr>
      <vt:lpstr>KẾT QUẢ ĐẠT ĐƯỢC: Thiết lập bối cảnh để thử nghiệm</vt:lpstr>
      <vt:lpstr>KẾT QUẢ ĐẠT ĐƯỢC: Thiết lập bối cảnh để thử nghiệm</vt:lpstr>
      <vt:lpstr>VẤN ĐỀ CÒN TỒN ĐỌNG</vt:lpstr>
      <vt:lpstr>VẤN ĐỀ CÒN TỒN ĐỌNG</vt:lpstr>
      <vt:lpstr>VẤN ĐỀ CÒN TỒN ĐỌNG</vt:lpstr>
      <vt:lpstr>VẤN ĐỀ CÒN TỒN ĐỌNG</vt:lpstr>
      <vt:lpstr>KẾT LUẬN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Thai Son 20212951</dc:creator>
  <cp:lastModifiedBy>Nguyen Van Mung 20212894</cp:lastModifiedBy>
  <cp:revision>9</cp:revision>
  <dcterms:created xsi:type="dcterms:W3CDTF">2024-03-12T03:34:57Z</dcterms:created>
  <dcterms:modified xsi:type="dcterms:W3CDTF">2024-06-22T08:49:00Z</dcterms:modified>
</cp:coreProperties>
</file>